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51"/>
  </p:notesMasterIdLst>
  <p:handoutMasterIdLst>
    <p:handoutMasterId r:id="rId52"/>
  </p:handoutMasterIdLst>
  <p:sldIdLst>
    <p:sldId id="256" r:id="rId3"/>
    <p:sldId id="399" r:id="rId4"/>
    <p:sldId id="257" r:id="rId5"/>
    <p:sldId id="260" r:id="rId6"/>
    <p:sldId id="259" r:id="rId7"/>
    <p:sldId id="360" r:id="rId8"/>
    <p:sldId id="375" r:id="rId9"/>
    <p:sldId id="334" r:id="rId10"/>
    <p:sldId id="359" r:id="rId11"/>
    <p:sldId id="400" r:id="rId12"/>
    <p:sldId id="282" r:id="rId13"/>
    <p:sldId id="396" r:id="rId14"/>
    <p:sldId id="339" r:id="rId15"/>
    <p:sldId id="365" r:id="rId16"/>
    <p:sldId id="366" r:id="rId17"/>
    <p:sldId id="395" r:id="rId18"/>
    <p:sldId id="397" r:id="rId19"/>
    <p:sldId id="378" r:id="rId20"/>
    <p:sldId id="356" r:id="rId21"/>
    <p:sldId id="377" r:id="rId22"/>
    <p:sldId id="350" r:id="rId23"/>
    <p:sldId id="340" r:id="rId24"/>
    <p:sldId id="342" r:id="rId25"/>
    <p:sldId id="385" r:id="rId26"/>
    <p:sldId id="386" r:id="rId27"/>
    <p:sldId id="387" r:id="rId28"/>
    <p:sldId id="388" r:id="rId29"/>
    <p:sldId id="394" r:id="rId30"/>
    <p:sldId id="335" r:id="rId31"/>
    <p:sldId id="382" r:id="rId32"/>
    <p:sldId id="383" r:id="rId33"/>
    <p:sldId id="393" r:id="rId34"/>
    <p:sldId id="328" r:id="rId35"/>
    <p:sldId id="329" r:id="rId36"/>
    <p:sldId id="384" r:id="rId37"/>
    <p:sldId id="341" r:id="rId38"/>
    <p:sldId id="398" r:id="rId39"/>
    <p:sldId id="330" r:id="rId40"/>
    <p:sldId id="336" r:id="rId41"/>
    <p:sldId id="338" r:id="rId42"/>
    <p:sldId id="337" r:id="rId43"/>
    <p:sldId id="331" r:id="rId44"/>
    <p:sldId id="264" r:id="rId45"/>
    <p:sldId id="401" r:id="rId46"/>
    <p:sldId id="326" r:id="rId47"/>
    <p:sldId id="389" r:id="rId48"/>
    <p:sldId id="311" r:id="rId49"/>
    <p:sldId id="391" r:id="rId50"/>
  </p:sldIdLst>
  <p:sldSz cx="9144000" cy="6858000" type="screen4x3"/>
  <p:notesSz cx="6669088" cy="9872663"/>
  <p:custDataLst>
    <p:tags r:id="rId53"/>
  </p:custDataLst>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0110" autoAdjust="0"/>
  </p:normalViewPr>
  <p:slideViewPr>
    <p:cSldViewPr>
      <p:cViewPr>
        <p:scale>
          <a:sx n="120" d="100"/>
          <a:sy n="120" d="100"/>
        </p:scale>
        <p:origin x="-546" y="-9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07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926029D1-AE32-934C-B388-46BD8D153D18}" type="datetimeFigureOut">
              <a:rPr lang="en-US" smtClean="0"/>
              <a:t>11/19/2015</a:t>
            </a:fld>
            <a:endParaRPr lang="en-US"/>
          </a:p>
        </p:txBody>
      </p:sp>
      <p:sp>
        <p:nvSpPr>
          <p:cNvPr id="4" name="Footer Placeholder 3"/>
          <p:cNvSpPr>
            <a:spLocks noGrp="1"/>
          </p:cNvSpPr>
          <p:nvPr>
            <p:ph type="ftr" sz="quarter" idx="2"/>
          </p:nvPr>
        </p:nvSpPr>
        <p:spPr>
          <a:xfrm>
            <a:off x="0" y="9377316"/>
            <a:ext cx="2889938" cy="4936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377316"/>
            <a:ext cx="2889938" cy="493633"/>
          </a:xfrm>
          <a:prstGeom prst="rect">
            <a:avLst/>
          </a:prstGeom>
        </p:spPr>
        <p:txBody>
          <a:bodyPr vert="horz" lIns="91440" tIns="45720" rIns="91440" bIns="45720" rtlCol="0" anchor="b"/>
          <a:lstStyle>
            <a:lvl1pPr algn="r">
              <a:defRPr sz="1200"/>
            </a:lvl1pPr>
          </a:lstStyle>
          <a:p>
            <a:fld id="{D1EA6981-87DE-314B-A326-2907F4E88911}" type="slidenum">
              <a:rPr lang="en-US" smtClean="0"/>
              <a:t>‹#›</a:t>
            </a:fld>
            <a:endParaRPr lang="en-US"/>
          </a:p>
        </p:txBody>
      </p:sp>
    </p:spTree>
    <p:extLst>
      <p:ext uri="{BB962C8B-B14F-4D97-AF65-F5344CB8AC3E}">
        <p14:creationId xmlns:p14="http://schemas.microsoft.com/office/powerpoint/2010/main" val="565723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D1C01468-C4C4-AB43-ABBD-3262B0E19EDB}" type="datetimeFigureOut">
              <a:rPr lang="en-US" smtClean="0"/>
              <a:pPr/>
              <a:t>11/19/2015</a:t>
            </a:fld>
            <a:endParaRPr lang="en-US"/>
          </a:p>
        </p:txBody>
      </p:sp>
      <p:sp>
        <p:nvSpPr>
          <p:cNvPr id="4" name="Slide Image Placeholder 3"/>
          <p:cNvSpPr>
            <a:spLocks noGrp="1" noRot="1" noChangeAspect="1"/>
          </p:cNvSpPr>
          <p:nvPr>
            <p:ph type="sldImg" idx="2"/>
          </p:nvPr>
        </p:nvSpPr>
        <p:spPr>
          <a:xfrm>
            <a:off x="866775" y="741363"/>
            <a:ext cx="4935538"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3CC2C797-466C-5A45-A08C-C63554026DD9}" type="slidenum">
              <a:rPr lang="en-US" smtClean="0"/>
              <a:pPr/>
              <a:t>‹#›</a:t>
            </a:fld>
            <a:endParaRPr lang="en-US"/>
          </a:p>
        </p:txBody>
      </p:sp>
    </p:spTree>
    <p:extLst>
      <p:ext uri="{BB962C8B-B14F-4D97-AF65-F5344CB8AC3E}">
        <p14:creationId xmlns:p14="http://schemas.microsoft.com/office/powerpoint/2010/main" val="35001781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1</a:t>
            </a:fld>
            <a:endParaRPr lang="en-US"/>
          </a:p>
        </p:txBody>
      </p:sp>
    </p:spTree>
    <p:extLst>
      <p:ext uri="{BB962C8B-B14F-4D97-AF65-F5344CB8AC3E}">
        <p14:creationId xmlns:p14="http://schemas.microsoft.com/office/powerpoint/2010/main" val="370626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 effective applications. Your main method of application will be your CV and cover letter/email. More information on preparing these documents can be found in the understanding CVs and application form topics on Moodle.</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13</a:t>
            </a:fld>
            <a:endParaRPr lang="en-US"/>
          </a:p>
        </p:txBody>
      </p:sp>
    </p:spTree>
    <p:extLst>
      <p:ext uri="{BB962C8B-B14F-4D97-AF65-F5344CB8AC3E}">
        <p14:creationId xmlns:p14="http://schemas.microsoft.com/office/powerpoint/2010/main" val="3382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There are two main types of CV produced. One is chronological, this is the more traditional CV.  It lists all your experience and qualifications in reverse chronological order, divided into sections. It shows have you have developed over time. This might work well for you if you have relatively little work experience or your experience has been in the same employment sector throughout</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62B7370A-2A5C-444A-8572-4AE78C2FF226}" type="slidenum">
              <a:rPr lang="en-GB" sz="1200" smtClean="0"/>
              <a:pPr/>
              <a:t>14</a:t>
            </a:fld>
            <a:endParaRPr lang="en-GB" sz="1200" smtClean="0"/>
          </a:p>
        </p:txBody>
      </p:sp>
    </p:spTree>
    <p:extLst>
      <p:ext uri="{BB962C8B-B14F-4D97-AF65-F5344CB8AC3E}">
        <p14:creationId xmlns:p14="http://schemas.microsoft.com/office/powerpoint/2010/main" val="350391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mtClean="0"/>
              <a:t>A skills based CV contains the same information but is organised differently.  In this version you need to focus on the skills the employer is seeking and give evidence to demonstrate how you have developed these skills.  You will give briefer details about your education and work experience as much of the relevant information will appear under your skills headings</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383D4C61-30BA-406B-A677-D92C86820998}" type="slidenum">
              <a:rPr lang="en-GB" sz="1200" smtClean="0"/>
              <a:pPr/>
              <a:t>15</a:t>
            </a:fld>
            <a:endParaRPr lang="en-GB" sz="1200" smtClean="0"/>
          </a:p>
        </p:txBody>
      </p:sp>
    </p:spTree>
    <p:extLst>
      <p:ext uri="{BB962C8B-B14F-4D97-AF65-F5344CB8AC3E}">
        <p14:creationId xmlns:p14="http://schemas.microsoft.com/office/powerpoint/2010/main" val="319501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skills section it is important how you say the information not just what you </a:t>
            </a:r>
            <a:r>
              <a:rPr lang="en-GB" dirty="0" err="1" smtClean="0"/>
              <a:t>say.</a:t>
            </a:r>
            <a:r>
              <a:rPr lang="en-GB" baseline="0" dirty="0" err="1" smtClean="0"/>
              <a:t>The</a:t>
            </a:r>
            <a:r>
              <a:rPr lang="en-GB" baseline="0" dirty="0" smtClean="0"/>
              <a:t> wording of these examples gives an employer a much better understanding of exactly what was involved and really demonstrates your skills. </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18</a:t>
            </a:fld>
            <a:endParaRPr lang="en-US"/>
          </a:p>
        </p:txBody>
      </p:sp>
    </p:spTree>
    <p:extLst>
      <p:ext uri="{BB962C8B-B14F-4D97-AF65-F5344CB8AC3E}">
        <p14:creationId xmlns:p14="http://schemas.microsoft.com/office/powerpoint/2010/main" val="97456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example of how</a:t>
            </a:r>
            <a:r>
              <a:rPr lang="en-GB" baseline="0" dirty="0" smtClean="0"/>
              <a:t> to utilise this technique in a project section or work experience.</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19</a:t>
            </a:fld>
            <a:endParaRPr lang="en-US"/>
          </a:p>
        </p:txBody>
      </p:sp>
    </p:spTree>
    <p:extLst>
      <p:ext uri="{BB962C8B-B14F-4D97-AF65-F5344CB8AC3E}">
        <p14:creationId xmlns:p14="http://schemas.microsoft.com/office/powerpoint/2010/main" val="773793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20</a:t>
            </a:fld>
            <a:endParaRPr lang="en-US"/>
          </a:p>
        </p:txBody>
      </p:sp>
    </p:spTree>
    <p:extLst>
      <p:ext uri="{BB962C8B-B14F-4D97-AF65-F5344CB8AC3E}">
        <p14:creationId xmlns:p14="http://schemas.microsoft.com/office/powerpoint/2010/main" val="151105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STAR  approach is recommended by employers as a technique for answering questions to ensure you present your experience successfully. This could be in application forms and interviews.</a:t>
            </a:r>
          </a:p>
        </p:txBody>
      </p:sp>
      <p:sp>
        <p:nvSpPr>
          <p:cNvPr id="4" name="Slide Number Placeholder 3"/>
          <p:cNvSpPr>
            <a:spLocks noGrp="1"/>
          </p:cNvSpPr>
          <p:nvPr>
            <p:ph type="sldNum" sz="quarter" idx="10"/>
          </p:nvPr>
        </p:nvSpPr>
        <p:spPr/>
        <p:txBody>
          <a:bodyPr/>
          <a:lstStyle/>
          <a:p>
            <a:fld id="{3CC2C797-466C-5A45-A08C-C63554026DD9}" type="slidenum">
              <a:rPr lang="en-US" smtClean="0"/>
              <a:pPr/>
              <a:t>21</a:t>
            </a:fld>
            <a:endParaRPr lang="en-US"/>
          </a:p>
        </p:txBody>
      </p:sp>
    </p:spTree>
    <p:extLst>
      <p:ext uri="{BB962C8B-B14F-4D97-AF65-F5344CB8AC3E}">
        <p14:creationId xmlns:p14="http://schemas.microsoft.com/office/powerpoint/2010/main" val="683908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22</a:t>
            </a:fld>
            <a:endParaRPr lang="en-US"/>
          </a:p>
        </p:txBody>
      </p:sp>
    </p:spTree>
    <p:extLst>
      <p:ext uri="{BB962C8B-B14F-4D97-AF65-F5344CB8AC3E}">
        <p14:creationId xmlns:p14="http://schemas.microsoft.com/office/powerpoint/2010/main" val="1838214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Take a couple of minutes to look at your example from earlier.</a:t>
            </a:r>
          </a:p>
          <a:p>
            <a:r>
              <a:rPr lang="en-GB" baseline="0" dirty="0" smtClean="0"/>
              <a:t>How would you use the STAR approach to describe your example?</a:t>
            </a:r>
          </a:p>
          <a:p>
            <a:r>
              <a:rPr lang="en-GB" baseline="0" dirty="0" smtClean="0"/>
              <a:t>The My Career Toolkit topic, ‘STAR Technique’ will give you further examples.</a:t>
            </a:r>
            <a:endParaRPr lang="en-GB" dirty="0" smtClean="0"/>
          </a:p>
          <a:p>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23</a:t>
            </a:fld>
            <a:endParaRPr lang="en-US"/>
          </a:p>
        </p:txBody>
      </p:sp>
    </p:spTree>
    <p:extLst>
      <p:ext uri="{BB962C8B-B14F-4D97-AF65-F5344CB8AC3E}">
        <p14:creationId xmlns:p14="http://schemas.microsoft.com/office/powerpoint/2010/main" val="251802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24</a:t>
            </a:fld>
            <a:endParaRPr lang="en-US"/>
          </a:p>
        </p:txBody>
      </p:sp>
    </p:spTree>
    <p:extLst>
      <p:ext uri="{BB962C8B-B14F-4D97-AF65-F5344CB8AC3E}">
        <p14:creationId xmlns:p14="http://schemas.microsoft.com/office/powerpoint/2010/main" val="134634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3</a:t>
            </a:fld>
            <a:endParaRPr lang="en-US"/>
          </a:p>
        </p:txBody>
      </p:sp>
    </p:spTree>
    <p:extLst>
      <p:ext uri="{BB962C8B-B14F-4D97-AF65-F5344CB8AC3E}">
        <p14:creationId xmlns:p14="http://schemas.microsoft.com/office/powerpoint/2010/main" val="2467207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25</a:t>
            </a:fld>
            <a:endParaRPr lang="en-US"/>
          </a:p>
        </p:txBody>
      </p:sp>
    </p:spTree>
    <p:extLst>
      <p:ext uri="{BB962C8B-B14F-4D97-AF65-F5344CB8AC3E}">
        <p14:creationId xmlns:p14="http://schemas.microsoft.com/office/powerpoint/2010/main" val="264369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26</a:t>
            </a:fld>
            <a:endParaRPr lang="en-US"/>
          </a:p>
        </p:txBody>
      </p:sp>
    </p:spTree>
    <p:extLst>
      <p:ext uri="{BB962C8B-B14F-4D97-AF65-F5344CB8AC3E}">
        <p14:creationId xmlns:p14="http://schemas.microsoft.com/office/powerpoint/2010/main" val="1702815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27</a:t>
            </a:fld>
            <a:endParaRPr lang="en-US"/>
          </a:p>
        </p:txBody>
      </p:sp>
    </p:spTree>
    <p:extLst>
      <p:ext uri="{BB962C8B-B14F-4D97-AF65-F5344CB8AC3E}">
        <p14:creationId xmlns:p14="http://schemas.microsoft.com/office/powerpoint/2010/main" val="3894801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a:t>
            </a:r>
            <a:r>
              <a:rPr lang="en-GB" baseline="0" dirty="0" smtClean="0"/>
              <a:t> more detail on the skills employers are looking for and how to evidence these, you should take the time to work through the ‘Identifying and Selling your Skills’ toolkit topic which you can find under the ‘Know Your Skills’ heading. </a:t>
            </a:r>
            <a:endParaRPr lang="en-GB" i="1" baseline="0" dirty="0" smtClean="0">
              <a:solidFill>
                <a:schemeClr val="accent1"/>
              </a:solidFill>
            </a:endParaRPr>
          </a:p>
          <a:p>
            <a:endParaRPr lang="en-GB" baseline="0" dirty="0" smtClean="0"/>
          </a:p>
          <a:p>
            <a:r>
              <a:rPr lang="en-GB" baseline="0" dirty="0" smtClean="0"/>
              <a:t>Remember it’s not always what you say but how you say it, these toolkit topics will help you to showcase your skills to employers.   </a:t>
            </a:r>
          </a:p>
        </p:txBody>
      </p:sp>
      <p:sp>
        <p:nvSpPr>
          <p:cNvPr id="4" name="Slide Number Placeholder 3"/>
          <p:cNvSpPr>
            <a:spLocks noGrp="1"/>
          </p:cNvSpPr>
          <p:nvPr>
            <p:ph type="sldNum" sz="quarter" idx="10"/>
          </p:nvPr>
        </p:nvSpPr>
        <p:spPr/>
        <p:txBody>
          <a:bodyPr/>
          <a:lstStyle/>
          <a:p>
            <a:fld id="{3CC2C797-466C-5A45-A08C-C63554026DD9}" type="slidenum">
              <a:rPr lang="en-US" smtClean="0"/>
              <a:pPr/>
              <a:t>29</a:t>
            </a:fld>
            <a:endParaRPr lang="en-US"/>
          </a:p>
        </p:txBody>
      </p:sp>
    </p:spTree>
    <p:extLst>
      <p:ext uri="{BB962C8B-B14F-4D97-AF65-F5344CB8AC3E}">
        <p14:creationId xmlns:p14="http://schemas.microsoft.com/office/powerpoint/2010/main" val="234491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8375107E-CDFB-4156-B941-756703460EE1}" type="slidenum">
              <a:rPr lang="en-GB" sz="1200" smtClean="0"/>
              <a:pPr/>
              <a:t>30</a:t>
            </a:fld>
            <a:endParaRPr lang="en-GB" sz="1200" smtClean="0"/>
          </a:p>
        </p:txBody>
      </p:sp>
      <p:sp>
        <p:nvSpPr>
          <p:cNvPr id="73731" name="Rectangle 2"/>
          <p:cNvSpPr>
            <a:spLocks noGrp="1" noChangeArrowheads="1"/>
          </p:cNvSpPr>
          <p:nvPr>
            <p:ph type="body" idx="1"/>
          </p:nvPr>
        </p:nvSpPr>
        <p:spPr>
          <a:xfrm>
            <a:off x="889212" y="4689515"/>
            <a:ext cx="4890665" cy="44426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r>
              <a:rPr lang="en-GB" smtClean="0"/>
              <a:t>A cover letter gives you another opportunity to demonstrate your suitability as a candidate.  It is required in most situations when you are applying for a job with a CV, and you should always send one when you are contacting an employer speculatively.</a:t>
            </a:r>
          </a:p>
          <a:p>
            <a:pPr eaLnBrk="1" hangingPunct="1"/>
            <a:endParaRPr lang="en-GB" smtClean="0"/>
          </a:p>
          <a:p>
            <a:pPr eaLnBrk="1" hangingPunct="1"/>
            <a:endParaRPr lang="en-GB" smtClean="0"/>
          </a:p>
        </p:txBody>
      </p:sp>
      <p:sp>
        <p:nvSpPr>
          <p:cNvPr id="73732" name="Rectangle 3"/>
          <p:cNvSpPr>
            <a:spLocks noGrp="1" noRot="1" noChangeAspect="1" noChangeArrowheads="1" noTextEdit="1"/>
          </p:cNvSpPr>
          <p:nvPr>
            <p:ph type="sldImg"/>
          </p:nvPr>
        </p:nvSpPr>
        <p:spPr>
          <a:xfrm>
            <a:off x="863600" y="739775"/>
            <a:ext cx="4940300" cy="3705225"/>
          </a:xfrm>
          <a:ln w="12700" cap="flat">
            <a:solidFill>
              <a:schemeClr val="tx1"/>
            </a:solidFill>
          </a:ln>
        </p:spPr>
      </p:sp>
    </p:spTree>
    <p:extLst>
      <p:ext uri="{BB962C8B-B14F-4D97-AF65-F5344CB8AC3E}">
        <p14:creationId xmlns:p14="http://schemas.microsoft.com/office/powerpoint/2010/main" val="3936561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891EF32B-884A-478E-BF3B-E78E2579CC8D}" type="slidenum">
              <a:rPr lang="en-GB" sz="1200" smtClean="0"/>
              <a:pPr/>
              <a:t>31</a:t>
            </a:fld>
            <a:endParaRPr lang="en-GB" sz="1200" smtClean="0"/>
          </a:p>
        </p:txBody>
      </p:sp>
      <p:sp>
        <p:nvSpPr>
          <p:cNvPr id="74755" name="Rectangle 2"/>
          <p:cNvSpPr>
            <a:spLocks noGrp="1" noChangeArrowheads="1"/>
          </p:cNvSpPr>
          <p:nvPr>
            <p:ph type="body" idx="1"/>
          </p:nvPr>
        </p:nvSpPr>
        <p:spPr>
          <a:xfrm>
            <a:off x="889212" y="4689515"/>
            <a:ext cx="4890665" cy="44426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ormAutofit fontScale="92500" lnSpcReduction="10000"/>
          </a:bodyPr>
          <a:lstStyle/>
          <a:p>
            <a:pPr eaLnBrk="1" hangingPunct="1"/>
            <a:r>
              <a:rPr lang="en-GB" dirty="0" smtClean="0"/>
              <a:t>Unless you are specifically asked to apply in your own handwriting you should word process your letter in the same font as your CV. </a:t>
            </a:r>
          </a:p>
          <a:p>
            <a:pPr eaLnBrk="1" hangingPunct="1"/>
            <a:endParaRPr lang="en-GB" dirty="0" smtClean="0"/>
          </a:p>
          <a:p>
            <a:pPr eaLnBrk="1" hangingPunct="1"/>
            <a:r>
              <a:rPr lang="en-GB" dirty="0" smtClean="0"/>
              <a:t>One page should be sufficient. Divide your letter into paragraphs. The first paragraph should introduce </a:t>
            </a:r>
            <a:r>
              <a:rPr lang="en-GB" dirty="0" err="1" smtClean="0"/>
              <a:t>you..who</a:t>
            </a:r>
            <a:r>
              <a:rPr lang="en-GB" dirty="0" smtClean="0"/>
              <a:t> are you? What/where are you studying? Tell the employer why you are writing to them, what job are you applying for, where have you seen it advertised?  If you are applying speculatively state what kind of position you seek.</a:t>
            </a:r>
          </a:p>
          <a:p>
            <a:pPr eaLnBrk="1" hangingPunct="1"/>
            <a:endParaRPr lang="en-GB" dirty="0" smtClean="0"/>
          </a:p>
          <a:p>
            <a:pPr eaLnBrk="1" hangingPunct="1"/>
            <a:r>
              <a:rPr lang="en-GB" dirty="0" smtClean="0"/>
              <a:t>The second paragraph should include information about why you are a suitable candidate for this job. Refer to your CV and highlight how your skills/knowledge/experience match their requirements and how they would benefit from employing you.</a:t>
            </a:r>
          </a:p>
          <a:p>
            <a:pPr eaLnBrk="1" hangingPunct="1"/>
            <a:endParaRPr lang="en-GB" dirty="0" smtClean="0"/>
          </a:p>
          <a:p>
            <a:pPr eaLnBrk="1" hangingPunct="1"/>
            <a:r>
              <a:rPr lang="en-GB" dirty="0" smtClean="0"/>
              <a:t>Paragraph three is where you can demonstrate your knowledge of the organisation you are applying to. Why are you interested in them and the position?  Show that you know what they do/their services/clients </a:t>
            </a:r>
            <a:r>
              <a:rPr lang="en-GB" dirty="0" err="1" smtClean="0"/>
              <a:t>etc</a:t>
            </a:r>
            <a:endParaRPr lang="en-GB" dirty="0" smtClean="0"/>
          </a:p>
          <a:p>
            <a:pPr eaLnBrk="1" hangingPunct="1"/>
            <a:endParaRPr lang="en-GB" dirty="0" smtClean="0"/>
          </a:p>
          <a:p>
            <a:pPr eaLnBrk="1" hangingPunct="1"/>
            <a:r>
              <a:rPr lang="en-GB" dirty="0" smtClean="0"/>
              <a:t>Your final paragraph should have a positive ending, you are looking forward to discussing your application further at interviews and say when you are available for interview (or dates when you are not)</a:t>
            </a:r>
          </a:p>
          <a:p>
            <a:pPr eaLnBrk="1" hangingPunct="1"/>
            <a:endParaRPr lang="en-GB" dirty="0" smtClean="0"/>
          </a:p>
          <a:p>
            <a:pPr eaLnBrk="1" hangingPunct="1"/>
            <a:r>
              <a:rPr lang="en-GB" dirty="0" smtClean="0"/>
              <a:t>Keep the language plain and to the point, avoid over long sentences.</a:t>
            </a:r>
          </a:p>
          <a:p>
            <a:pPr eaLnBrk="1" hangingPunct="1"/>
            <a:endParaRPr lang="en-GB" dirty="0" smtClean="0"/>
          </a:p>
          <a:p>
            <a:pPr eaLnBrk="1" hangingPunct="1"/>
            <a:r>
              <a:rPr lang="en-GB" dirty="0" smtClean="0"/>
              <a:t>End with ‘Yours sincerely’ if you know the name of the person you are writing to or ‘Yours faithfully’ if you have addressed the letter ‘Dear Sir/Madam’</a:t>
            </a:r>
          </a:p>
        </p:txBody>
      </p:sp>
      <p:sp>
        <p:nvSpPr>
          <p:cNvPr id="74756" name="Rectangle 3"/>
          <p:cNvSpPr>
            <a:spLocks noGrp="1" noRot="1" noChangeAspect="1" noChangeArrowheads="1" noTextEdit="1"/>
          </p:cNvSpPr>
          <p:nvPr>
            <p:ph type="sldImg"/>
          </p:nvPr>
        </p:nvSpPr>
        <p:spPr>
          <a:xfrm>
            <a:off x="863600" y="739775"/>
            <a:ext cx="4940300" cy="3705225"/>
          </a:xfrm>
          <a:ln w="12700" cap="flat">
            <a:solidFill>
              <a:schemeClr val="tx1"/>
            </a:solidFill>
          </a:ln>
        </p:spPr>
      </p:sp>
    </p:spTree>
    <p:extLst>
      <p:ext uri="{BB962C8B-B14F-4D97-AF65-F5344CB8AC3E}">
        <p14:creationId xmlns:p14="http://schemas.microsoft.com/office/powerpoint/2010/main" val="264848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smtClean="0"/>
              <a:t>One page should be sufficient. Divide your letter into paragraphs. The first paragraph should introduce </a:t>
            </a:r>
            <a:r>
              <a:rPr lang="en-GB" dirty="0" err="1" smtClean="0"/>
              <a:t>you..who</a:t>
            </a:r>
            <a:r>
              <a:rPr lang="en-GB" dirty="0" smtClean="0"/>
              <a:t> are you? What/where are you studying? Tell the employer why you are writing to them, what job are you applying for, where have you seen it advertised?  If you are applying speculatively state what kind of position you seek.</a:t>
            </a:r>
          </a:p>
          <a:p>
            <a:pPr eaLnBrk="1" hangingPunct="1"/>
            <a:endParaRPr lang="en-GB" dirty="0" smtClean="0"/>
          </a:p>
          <a:p>
            <a:pPr eaLnBrk="1" hangingPunct="1"/>
            <a:r>
              <a:rPr lang="en-GB" dirty="0" smtClean="0"/>
              <a:t>The second paragraph should include information about why you are a suitable candidate for this job. Refer to your CV and highlight how your skills/knowledge/experience match their requirements</a:t>
            </a:r>
          </a:p>
          <a:p>
            <a:pPr eaLnBrk="1" hangingPunct="1"/>
            <a:endParaRPr lang="en-GB" dirty="0" smtClean="0"/>
          </a:p>
          <a:p>
            <a:pPr eaLnBrk="1" hangingPunct="1"/>
            <a:r>
              <a:rPr lang="en-GB" dirty="0" smtClean="0"/>
              <a:t>Paragraph three is where you can demonstrate your knowledge of the organisation you are applying to. Why are you interested in them and the position?  Show that you know what they do/their services/clients </a:t>
            </a:r>
            <a:r>
              <a:rPr lang="en-GB" dirty="0" err="1" smtClean="0"/>
              <a:t>etc</a:t>
            </a:r>
            <a:endParaRPr lang="en-GB" dirty="0" smtClean="0"/>
          </a:p>
          <a:p>
            <a:pPr eaLnBrk="1" hangingPunct="1"/>
            <a:endParaRPr lang="en-GB" dirty="0" smtClean="0"/>
          </a:p>
          <a:p>
            <a:pPr eaLnBrk="1" hangingPunct="1"/>
            <a:r>
              <a:rPr lang="en-GB" dirty="0" smtClean="0"/>
              <a:t>Your final paragraph should have a positive ending, you are looking forward to discussing your application further at interviews and say when you are available for interview (or dates when you are not)</a:t>
            </a:r>
          </a:p>
          <a:p>
            <a:pPr eaLnBrk="1" hangingPunct="1"/>
            <a:endParaRPr lang="en-GB" dirty="0" smtClean="0"/>
          </a:p>
          <a:p>
            <a:pPr eaLnBrk="1" hangingPunct="1"/>
            <a:r>
              <a:rPr lang="en-GB" dirty="0" smtClean="0"/>
              <a:t>Keep the language plain and to the point, avoid over long sentences.</a:t>
            </a:r>
          </a:p>
          <a:p>
            <a:pPr eaLnBrk="1" hangingPunct="1"/>
            <a:endParaRPr lang="en-GB" dirty="0" smtClean="0"/>
          </a:p>
          <a:p>
            <a:pPr eaLnBrk="1" hangingPunct="1"/>
            <a:r>
              <a:rPr lang="en-GB" dirty="0" smtClean="0"/>
              <a:t>End with ‘Yours sincerely’ if you know the name of the person you are writing to or ‘Yours faithfully’ if you have addressed the letter ‘Dear Sir/Madam’</a:t>
            </a:r>
          </a:p>
          <a:p>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32</a:t>
            </a:fld>
            <a:endParaRPr lang="en-US"/>
          </a:p>
        </p:txBody>
      </p:sp>
    </p:spTree>
    <p:extLst>
      <p:ext uri="{BB962C8B-B14F-4D97-AF65-F5344CB8AC3E}">
        <p14:creationId xmlns:p14="http://schemas.microsoft.com/office/powerpoint/2010/main" val="2402121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latin typeface="+mn-lt"/>
              </a:rPr>
              <a:t>You might be surprised that many individuals do not know how to</a:t>
            </a:r>
            <a:r>
              <a:rPr lang="en-US" sz="1200" b="0" baseline="0" dirty="0" smtClean="0">
                <a:latin typeface="+mn-lt"/>
              </a:rPr>
              <a:t> appropriately present themselves in communication with potential employers. </a:t>
            </a:r>
            <a:endParaRPr lang="en-US" sz="1200" b="0" dirty="0" smtClean="0">
              <a:latin typeface="+mn-lt"/>
            </a:endParaRPr>
          </a:p>
          <a:p>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33</a:t>
            </a:fld>
            <a:endParaRPr lang="en-US"/>
          </a:p>
        </p:txBody>
      </p:sp>
    </p:spTree>
    <p:extLst>
      <p:ext uri="{BB962C8B-B14F-4D97-AF65-F5344CB8AC3E}">
        <p14:creationId xmlns:p14="http://schemas.microsoft.com/office/powerpoint/2010/main" val="170453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a better example of an application email.</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34</a:t>
            </a:fld>
            <a:endParaRPr lang="en-US"/>
          </a:p>
        </p:txBody>
      </p:sp>
    </p:spTree>
    <p:extLst>
      <p:ext uri="{BB962C8B-B14F-4D97-AF65-F5344CB8AC3E}">
        <p14:creationId xmlns:p14="http://schemas.microsoft.com/office/powerpoint/2010/main" val="223683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mtClean="0"/>
              <a:t>And finally, before you send your application out do check it over, better still get someone else to look at it for you. Take it into the Careers Centre to get some feedback on its suitability. You can make an appointment by going to our Homepage www.rgu.ac.uk/careers, click on 'Careers Link' then login using your </a:t>
            </a:r>
            <a:r>
              <a:rPr lang="en-GB" b="1" smtClean="0"/>
              <a:t>network (Novell) </a:t>
            </a:r>
            <a:r>
              <a:rPr lang="en-GB" smtClean="0"/>
              <a:t>account, then click on </a:t>
            </a:r>
            <a:r>
              <a:rPr lang="en-GB" b="1" smtClean="0"/>
              <a:t>Current Student </a:t>
            </a:r>
            <a:r>
              <a:rPr lang="en-GB" smtClean="0"/>
              <a:t>then</a:t>
            </a:r>
            <a:r>
              <a:rPr lang="en-GB" b="1" smtClean="0"/>
              <a:t> Book an Appointment with a Careers Consultant</a:t>
            </a:r>
            <a:r>
              <a:rPr lang="en-GB" smtClean="0"/>
              <a:t> and follow the steps to make a booking. Alternatively, you can attend a drop-in session. There is a session available most days from 10 - 4. You do not need to book for this as it is on a first come first served basis and the exact times are available on the Careers website. </a:t>
            </a:r>
          </a:p>
          <a:p>
            <a:endParaRPr lang="en-GB" smtClean="0"/>
          </a:p>
          <a:p>
            <a:endParaRPr lang="en-GB" smtClean="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734A5DF5-11D3-432C-8C8D-B3064E5895A9}" type="slidenum">
              <a:rPr lang="en-GB" sz="1200" smtClean="0"/>
              <a:pPr/>
              <a:t>35</a:t>
            </a:fld>
            <a:endParaRPr lang="en-GB" sz="1200" smtClean="0"/>
          </a:p>
        </p:txBody>
      </p:sp>
    </p:spTree>
    <p:extLst>
      <p:ext uri="{BB962C8B-B14F-4D97-AF65-F5344CB8AC3E}">
        <p14:creationId xmlns:p14="http://schemas.microsoft.com/office/powerpoint/2010/main" val="146106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the Careers Moodle page you will find our</a:t>
            </a:r>
            <a:r>
              <a:rPr lang="en-GB" baseline="0" dirty="0" smtClean="0"/>
              <a:t> interactive careers topics including Sourcing Graduate Opportunities and Being Social Media Savvy</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4</a:t>
            </a:fld>
            <a:endParaRPr lang="en-US"/>
          </a:p>
        </p:txBody>
      </p:sp>
    </p:spTree>
    <p:extLst>
      <p:ext uri="{BB962C8B-B14F-4D97-AF65-F5344CB8AC3E}">
        <p14:creationId xmlns:p14="http://schemas.microsoft.com/office/powerpoint/2010/main" val="2681093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My</a:t>
            </a:r>
            <a:r>
              <a:rPr lang="en-GB" baseline="0" dirty="0" smtClean="0"/>
              <a:t> Career Toolkit will take you through the interview process from preparing for an interview, example interview questions, what to expect at an assessment centre and links to practice psychometric tests.</a:t>
            </a:r>
          </a:p>
          <a:p>
            <a:endParaRPr lang="en-GB" baseline="0" dirty="0" smtClean="0"/>
          </a:p>
          <a:p>
            <a:r>
              <a:rPr lang="en-GB" baseline="0" dirty="0" smtClean="0"/>
              <a:t>Competency based questioning is often used and some employers are using a strength based interview technique to find out what type of person you are. Here you are expected to answer quickly without thinking, they are looking for your reaction to rapid fire questions for example would you say you are a team player or more of a leader.</a:t>
            </a:r>
          </a:p>
          <a:p>
            <a:endParaRPr lang="en-GB" baseline="0" dirty="0" smtClean="0"/>
          </a:p>
          <a:p>
            <a:r>
              <a:rPr lang="en-GB" baseline="0" dirty="0" smtClean="0"/>
              <a:t>(Example of good and bad interviews or video)</a:t>
            </a:r>
          </a:p>
          <a:p>
            <a:r>
              <a:rPr lang="en-GB" dirty="0" smtClean="0"/>
              <a:t>https://www.youtube.com/watch?v=JVA8Vqkwwcw</a:t>
            </a:r>
          </a:p>
          <a:p>
            <a:endParaRPr lang="en-GB" dirty="0" smtClean="0"/>
          </a:p>
          <a:p>
            <a:r>
              <a:rPr lang="en-GB" dirty="0" smtClean="0"/>
              <a:t>Role</a:t>
            </a:r>
            <a:r>
              <a:rPr lang="en-GB" baseline="0" dirty="0" smtClean="0"/>
              <a:t> play?</a:t>
            </a:r>
            <a:endParaRPr lang="en-GB" dirty="0" smtClean="0"/>
          </a:p>
          <a:p>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36</a:t>
            </a:fld>
            <a:endParaRPr lang="en-US"/>
          </a:p>
        </p:txBody>
      </p:sp>
    </p:spTree>
    <p:extLst>
      <p:ext uri="{BB962C8B-B14F-4D97-AF65-F5344CB8AC3E}">
        <p14:creationId xmlns:p14="http://schemas.microsoft.com/office/powerpoint/2010/main" val="55925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topic looks at interview questions and how to</a:t>
            </a:r>
            <a:r>
              <a:rPr lang="en-GB" baseline="0" dirty="0" smtClean="0"/>
              <a:t> answer them. There are also some further examples on STAR approach.</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38</a:t>
            </a:fld>
            <a:endParaRPr lang="en-US"/>
          </a:p>
        </p:txBody>
      </p:sp>
    </p:spTree>
    <p:extLst>
      <p:ext uri="{BB962C8B-B14F-4D97-AF65-F5344CB8AC3E}">
        <p14:creationId xmlns:p14="http://schemas.microsoft.com/office/powerpoint/2010/main" val="2618229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Frances has given you lots of information</a:t>
            </a:r>
            <a:r>
              <a:rPr lang="en-GB" baseline="0" dirty="0" smtClean="0"/>
              <a:t> but here are some examples of where to find placements. When it comes to graduate job search recruitment agencies are also a useful resource. </a:t>
            </a:r>
            <a:r>
              <a:rPr lang="en-GB" dirty="0" smtClean="0"/>
              <a:t>The My Career Toolkit section on ‘Finding Opportunities’ is a great place to start. The topics include,</a:t>
            </a:r>
            <a:r>
              <a:rPr lang="en-GB" baseline="0" dirty="0" smtClean="0"/>
              <a:t> ‘Sourcing Graduate Opportunities’ and ‘Networking for Success’. </a:t>
            </a:r>
            <a:r>
              <a:rPr lang="en-GB" dirty="0" smtClean="0"/>
              <a:t>Working</a:t>
            </a:r>
            <a:r>
              <a:rPr lang="en-GB" baseline="0" dirty="0" smtClean="0"/>
              <a:t> through these topics will give you information and more detail on where to start your graduate job search.</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39</a:t>
            </a:fld>
            <a:endParaRPr lang="en-US"/>
          </a:p>
        </p:txBody>
      </p:sp>
    </p:spTree>
    <p:extLst>
      <p:ext uri="{BB962C8B-B14F-4D97-AF65-F5344CB8AC3E}">
        <p14:creationId xmlns:p14="http://schemas.microsoft.com/office/powerpoint/2010/main" val="3735630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example, the ‘Sourcing Graduate Opportunities’ topic contains live</a:t>
            </a:r>
            <a:r>
              <a:rPr lang="en-GB" baseline="0" dirty="0" smtClean="0"/>
              <a:t> links to Aggregate and Company recruitment websites which advertise current graduate jobs.</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40</a:t>
            </a:fld>
            <a:endParaRPr lang="en-US"/>
          </a:p>
        </p:txBody>
      </p:sp>
    </p:spTree>
    <p:extLst>
      <p:ext uri="{BB962C8B-B14F-4D97-AF65-F5344CB8AC3E}">
        <p14:creationId xmlns:p14="http://schemas.microsoft.com/office/powerpoint/2010/main" val="3449854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Employers</a:t>
            </a:r>
            <a:r>
              <a:rPr lang="en-GB" baseline="0" dirty="0" smtClean="0"/>
              <a:t> contact RGU directly with vacancies. These are found on our searchable vacancy database accessed through </a:t>
            </a:r>
            <a:r>
              <a:rPr lang="en-GB" baseline="0" dirty="0" err="1" smtClean="0"/>
              <a:t>MyCareer</a:t>
            </a:r>
            <a:r>
              <a:rPr lang="en-GB" baseline="0" dirty="0" smtClean="0"/>
              <a:t>: Jobs and Events. You will need to sign in using your university username and password and you have the option to set up search criteria for individual job emails.</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41</a:t>
            </a:fld>
            <a:endParaRPr lang="en-US"/>
          </a:p>
        </p:txBody>
      </p:sp>
    </p:spTree>
    <p:extLst>
      <p:ext uri="{BB962C8B-B14F-4D97-AF65-F5344CB8AC3E}">
        <p14:creationId xmlns:p14="http://schemas.microsoft.com/office/powerpoint/2010/main" val="498455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Social media is also a useful tool. </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42</a:t>
            </a:fld>
            <a:endParaRPr lang="en-US"/>
          </a:p>
        </p:txBody>
      </p:sp>
    </p:spTree>
    <p:extLst>
      <p:ext uri="{BB962C8B-B14F-4D97-AF65-F5344CB8AC3E}">
        <p14:creationId xmlns:p14="http://schemas.microsoft.com/office/powerpoint/2010/main" val="1255758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43</a:t>
            </a:fld>
            <a:endParaRPr lang="en-US"/>
          </a:p>
        </p:txBody>
      </p:sp>
    </p:spTree>
    <p:extLst>
      <p:ext uri="{BB962C8B-B14F-4D97-AF65-F5344CB8AC3E}">
        <p14:creationId xmlns:p14="http://schemas.microsoft.com/office/powerpoint/2010/main" val="1195118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Bearing in mind what you have seen and heard today,</a:t>
            </a:r>
            <a:r>
              <a:rPr lang="en-GB" baseline="0" dirty="0" smtClean="0"/>
              <a:t> how would you answer these questions now?</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45</a:t>
            </a:fld>
            <a:endParaRPr lang="en-US"/>
          </a:p>
        </p:txBody>
      </p:sp>
    </p:spTree>
    <p:extLst>
      <p:ext uri="{BB962C8B-B14F-4D97-AF65-F5344CB8AC3E}">
        <p14:creationId xmlns:p14="http://schemas.microsoft.com/office/powerpoint/2010/main" val="3273123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46</a:t>
            </a:fld>
            <a:endParaRPr lang="en-US"/>
          </a:p>
        </p:txBody>
      </p:sp>
    </p:spTree>
    <p:extLst>
      <p:ext uri="{BB962C8B-B14F-4D97-AF65-F5344CB8AC3E}">
        <p14:creationId xmlns:p14="http://schemas.microsoft.com/office/powerpoint/2010/main" val="4049819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47</a:t>
            </a:fld>
            <a:endParaRPr lang="en-US"/>
          </a:p>
        </p:txBody>
      </p:sp>
    </p:spTree>
    <p:extLst>
      <p:ext uri="{BB962C8B-B14F-4D97-AF65-F5344CB8AC3E}">
        <p14:creationId xmlns:p14="http://schemas.microsoft.com/office/powerpoint/2010/main" val="290369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 online resources include</a:t>
            </a:r>
            <a:r>
              <a:rPr lang="en-GB" baseline="0" dirty="0" smtClean="0"/>
              <a:t> Course Specific Information and resources for finding work abroad. </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5</a:t>
            </a:fld>
            <a:endParaRPr lang="en-US"/>
          </a:p>
        </p:txBody>
      </p:sp>
    </p:spTree>
    <p:extLst>
      <p:ext uri="{BB962C8B-B14F-4D97-AF65-F5344CB8AC3E}">
        <p14:creationId xmlns:p14="http://schemas.microsoft.com/office/powerpoint/2010/main" val="1459771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48</a:t>
            </a:fld>
            <a:endParaRPr lang="en-US"/>
          </a:p>
        </p:txBody>
      </p:sp>
    </p:spTree>
    <p:extLst>
      <p:ext uri="{BB962C8B-B14F-4D97-AF65-F5344CB8AC3E}">
        <p14:creationId xmlns:p14="http://schemas.microsoft.com/office/powerpoint/2010/main" val="302382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Preparation is the key to a successful CV.  You cannot expect to produce a top quality CV in half an hour so give yourself plenty of time!</a:t>
            </a:r>
          </a:p>
          <a:p>
            <a:endParaRPr lang="en-GB" dirty="0" smtClean="0"/>
          </a:p>
          <a:p>
            <a:r>
              <a:rPr lang="en-GB" dirty="0" smtClean="0"/>
              <a:t>Think carefully about what you have to offer an employer and research what the employer is looking for. Scrutinise the advertisement/‘job’ description to identify the essential criteria for the position. Do you have the qualities, skills and attributes they seek? You should also make yourself familiar with the company website and any company brochures.  It is very important to target your application to the job and the employer. If an employer cannot see that you match their criteria then you are unlikely to be invited for an interview.</a:t>
            </a:r>
          </a:p>
          <a:p>
            <a:endParaRPr lang="en-GB" dirty="0" smtClean="0"/>
          </a:p>
          <a:p>
            <a:r>
              <a:rPr lang="en-GB" dirty="0" smtClean="0"/>
              <a:t>If the job requires a specific qualification and you have (or will have) it, make sure it is noted prominently on your CV. Similarly, if you have relevant skills and experience these should be featured preferably on the first page of your CV.</a:t>
            </a:r>
          </a:p>
          <a:p>
            <a:endParaRPr lang="en-GB" dirty="0" smtClean="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1255D3E2-09A0-4817-AE5F-3CB82793D0E7}" type="slidenum">
              <a:rPr lang="en-GB" sz="1200" smtClean="0"/>
              <a:pPr/>
              <a:t>6</a:t>
            </a:fld>
            <a:endParaRPr lang="en-GB" sz="1200" smtClean="0"/>
          </a:p>
        </p:txBody>
      </p:sp>
    </p:spTree>
    <p:extLst>
      <p:ext uri="{BB962C8B-B14F-4D97-AF65-F5344CB8AC3E}">
        <p14:creationId xmlns:p14="http://schemas.microsoft.com/office/powerpoint/2010/main" val="56090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C2C797-466C-5A45-A08C-C63554026DD9}" type="slidenum">
              <a:rPr lang="en-US" smtClean="0"/>
              <a:pPr/>
              <a:t>7</a:t>
            </a:fld>
            <a:endParaRPr lang="en-US"/>
          </a:p>
        </p:txBody>
      </p:sp>
    </p:spTree>
    <p:extLst>
      <p:ext uri="{BB962C8B-B14F-4D97-AF65-F5344CB8AC3E}">
        <p14:creationId xmlns:p14="http://schemas.microsoft.com/office/powerpoint/2010/main" val="117557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you can see in more detail some of the key skills employers will be looking for. In each</a:t>
            </a:r>
            <a:r>
              <a:rPr lang="en-GB" baseline="0" dirty="0" smtClean="0"/>
              <a:t> of your examples you will have used a range of skills in order to succeed. Skills including l</a:t>
            </a:r>
            <a:r>
              <a:rPr lang="en-GB" dirty="0" smtClean="0"/>
              <a:t>eadership,</a:t>
            </a:r>
            <a:r>
              <a:rPr lang="en-GB" baseline="0" dirty="0" smtClean="0"/>
              <a:t> team work, research, innovative problem solving and communication. </a:t>
            </a:r>
          </a:p>
          <a:p>
            <a:endParaRPr lang="en-GB" baseline="0" dirty="0" smtClean="0"/>
          </a:p>
          <a:p>
            <a:r>
              <a:rPr lang="en-GB" baseline="0" dirty="0" smtClean="0"/>
              <a:t>Take a couple of minutes to identify any of the skills you have used. </a:t>
            </a:r>
            <a:endParaRPr lang="en-GB" dirty="0"/>
          </a:p>
        </p:txBody>
      </p:sp>
      <p:sp>
        <p:nvSpPr>
          <p:cNvPr id="4" name="Slide Number Placeholder 3"/>
          <p:cNvSpPr>
            <a:spLocks noGrp="1"/>
          </p:cNvSpPr>
          <p:nvPr>
            <p:ph type="sldNum" sz="quarter" idx="10"/>
          </p:nvPr>
        </p:nvSpPr>
        <p:spPr/>
        <p:txBody>
          <a:bodyPr/>
          <a:lstStyle/>
          <a:p>
            <a:fld id="{3CC2C797-466C-5A45-A08C-C63554026DD9}" type="slidenum">
              <a:rPr lang="en-US" smtClean="0"/>
              <a:pPr/>
              <a:t>8</a:t>
            </a:fld>
            <a:endParaRPr lang="en-US"/>
          </a:p>
        </p:txBody>
      </p:sp>
    </p:spTree>
    <p:extLst>
      <p:ext uri="{BB962C8B-B14F-4D97-AF65-F5344CB8AC3E}">
        <p14:creationId xmlns:p14="http://schemas.microsoft.com/office/powerpoint/2010/main" val="286716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the next part</a:t>
            </a:r>
            <a:r>
              <a:rPr lang="en-GB" baseline="0" dirty="0" smtClean="0"/>
              <a:t> I would like you to either get into pairs or threes and take turns to explain/tell each other about your experience.</a:t>
            </a:r>
          </a:p>
          <a:p>
            <a:r>
              <a:rPr lang="en-GB" baseline="0" dirty="0" smtClean="0"/>
              <a:t>What have you done that you can use to demonstrate your skill set?  Think of a situation you have been in where you worked as part of a team or had to organise and plan your time when working to a deadline, or came up with an innovative idea to solve a problem? </a:t>
            </a:r>
          </a:p>
          <a:p>
            <a:r>
              <a:rPr lang="en-GB" baseline="0" dirty="0" smtClean="0"/>
              <a:t>Jot down or discuss down an example with your neighbour. I will come back to skills later..</a:t>
            </a:r>
          </a:p>
        </p:txBody>
      </p:sp>
      <p:sp>
        <p:nvSpPr>
          <p:cNvPr id="4" name="Slide Number Placeholder 3"/>
          <p:cNvSpPr>
            <a:spLocks noGrp="1"/>
          </p:cNvSpPr>
          <p:nvPr>
            <p:ph type="sldNum" sz="quarter" idx="10"/>
          </p:nvPr>
        </p:nvSpPr>
        <p:spPr/>
        <p:txBody>
          <a:bodyPr/>
          <a:lstStyle/>
          <a:p>
            <a:fld id="{3CC2C797-466C-5A45-A08C-C63554026DD9}" type="slidenum">
              <a:rPr lang="en-US" smtClean="0"/>
              <a:pPr/>
              <a:t>9</a:t>
            </a:fld>
            <a:endParaRPr lang="en-US"/>
          </a:p>
        </p:txBody>
      </p:sp>
    </p:spTree>
    <p:extLst>
      <p:ext uri="{BB962C8B-B14F-4D97-AF65-F5344CB8AC3E}">
        <p14:creationId xmlns:p14="http://schemas.microsoft.com/office/powerpoint/2010/main" val="88802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a:t>
            </a:r>
            <a:r>
              <a:rPr lang="en-GB" baseline="0" dirty="0" smtClean="0"/>
              <a:t> just going to watch a short video on what employers want to see in a CV.</a:t>
            </a:r>
          </a:p>
          <a:p>
            <a:r>
              <a:rPr lang="en-GB" baseline="0" dirty="0" smtClean="0"/>
              <a:t>Ask audience their thoughts about these comments.</a:t>
            </a:r>
          </a:p>
          <a:p>
            <a:r>
              <a:rPr lang="en-GB" baseline="0" dirty="0" smtClean="0"/>
              <a:t>Talk around main points from video.</a:t>
            </a:r>
          </a:p>
        </p:txBody>
      </p:sp>
      <p:sp>
        <p:nvSpPr>
          <p:cNvPr id="4" name="Slide Number Placeholder 3"/>
          <p:cNvSpPr>
            <a:spLocks noGrp="1"/>
          </p:cNvSpPr>
          <p:nvPr>
            <p:ph type="sldNum" sz="quarter" idx="10"/>
          </p:nvPr>
        </p:nvSpPr>
        <p:spPr/>
        <p:txBody>
          <a:bodyPr/>
          <a:lstStyle/>
          <a:p>
            <a:fld id="{3CC2C797-466C-5A45-A08C-C63554026DD9}" type="slidenum">
              <a:rPr lang="en-US" smtClean="0"/>
              <a:pPr/>
              <a:t>11</a:t>
            </a:fld>
            <a:endParaRPr lang="en-US"/>
          </a:p>
        </p:txBody>
      </p:sp>
    </p:spTree>
    <p:extLst>
      <p:ext uri="{BB962C8B-B14F-4D97-AF65-F5344CB8AC3E}">
        <p14:creationId xmlns:p14="http://schemas.microsoft.com/office/powerpoint/2010/main" val="771567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D207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pic>
        <p:nvPicPr>
          <p:cNvPr id="5" name="Picture 8" descr="RGU Riverside Logo White Reverse AW.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263" y="449263"/>
            <a:ext cx="39274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4132408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No Logo">
    <p:spTree>
      <p:nvGrpSpPr>
        <p:cNvPr id="1" name=""/>
        <p:cNvGrpSpPr/>
        <p:nvPr/>
      </p:nvGrpSpPr>
      <p:grpSpPr>
        <a:xfrm>
          <a:off x="0" y="0"/>
          <a:ext cx="0" cy="0"/>
          <a:chOff x="0" y="0"/>
          <a:chExt cx="0" cy="0"/>
        </a:xfrm>
      </p:grpSpPr>
      <p:sp>
        <p:nvSpPr>
          <p:cNvPr id="4" name="Rectangle 3"/>
          <p:cNvSpPr/>
          <p:nvPr/>
        </p:nvSpPr>
        <p:spPr>
          <a:xfrm>
            <a:off x="0" y="928670"/>
            <a:ext cx="9144000" cy="50006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6503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GU - NEW LOGO Presentation ">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2008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196753"/>
            <a:ext cx="8229600" cy="45499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997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Logo">
    <p:spTree>
      <p:nvGrpSpPr>
        <p:cNvPr id="1" name=""/>
        <p:cNvGrpSpPr/>
        <p:nvPr/>
      </p:nvGrpSpPr>
      <p:grpSpPr>
        <a:xfrm>
          <a:off x="0" y="0"/>
          <a:ext cx="0" cy="0"/>
          <a:chOff x="0" y="0"/>
          <a:chExt cx="0" cy="0"/>
        </a:xfrm>
      </p:grpSpPr>
      <p:sp>
        <p:nvSpPr>
          <p:cNvPr id="4" name="Rectangle 3"/>
          <p:cNvSpPr/>
          <p:nvPr/>
        </p:nvSpPr>
        <p:spPr>
          <a:xfrm>
            <a:off x="0" y="928688"/>
            <a:ext cx="9144000" cy="5000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977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050" y="-762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584200" y="14097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46600" y="14097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90066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71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84200" y="14097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46600" y="14097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38028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13"/>
            <a:ext cx="8229600" cy="6762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328738"/>
            <a:ext cx="4038600" cy="4367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lipArt Placeholder 3"/>
          <p:cNvSpPr>
            <a:spLocks noGrp="1"/>
          </p:cNvSpPr>
          <p:nvPr>
            <p:ph type="clipArt" sz="half" idx="2"/>
          </p:nvPr>
        </p:nvSpPr>
        <p:spPr>
          <a:xfrm>
            <a:off x="4648200" y="1328738"/>
            <a:ext cx="4038600" cy="4367212"/>
          </a:xfrm>
        </p:spPr>
        <p:txBody>
          <a:bodyPr/>
          <a:lstStyle/>
          <a:p>
            <a:pPr lvl="0"/>
            <a:endParaRPr lang="en-GB" noProof="0" smtClean="0"/>
          </a:p>
        </p:txBody>
      </p:sp>
    </p:spTree>
    <p:extLst>
      <p:ext uri="{BB962C8B-B14F-4D97-AF65-F5344CB8AC3E}">
        <p14:creationId xmlns:p14="http://schemas.microsoft.com/office/powerpoint/2010/main" val="203360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D2077"/>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5" name="Picture 4" descr="RGU Riverside Logo White Reverse AW.png"/>
          <p:cNvPicPr>
            <a:picLocks noChangeAspect="1"/>
          </p:cNvPicPr>
          <p:nvPr/>
        </p:nvPicPr>
        <p:blipFill>
          <a:blip r:embed="rId2" cstate="print"/>
          <a:stretch>
            <a:fillRect/>
          </a:stretch>
        </p:blipFill>
        <p:spPr>
          <a:xfrm>
            <a:off x="450003" y="450000"/>
            <a:ext cx="3926472" cy="713477"/>
          </a:xfrm>
          <a:prstGeom prst="rect">
            <a:avLst/>
          </a:prstGeom>
        </p:spPr>
      </p:pic>
    </p:spTree>
    <p:extLst>
      <p:ext uri="{BB962C8B-B14F-4D97-AF65-F5344CB8AC3E}">
        <p14:creationId xmlns:p14="http://schemas.microsoft.com/office/powerpoint/2010/main" val="2424236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408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6D2077"/>
        </a:solidFill>
        <a:effectLst/>
      </p:bgPr>
    </p:bg>
    <p:spTree>
      <p:nvGrpSpPr>
        <p:cNvPr id="1" name=""/>
        <p:cNvGrpSpPr/>
        <p:nvPr/>
      </p:nvGrpSpPr>
      <p:grpSpPr>
        <a:xfrm>
          <a:off x="0" y="0"/>
          <a:ext cx="0" cy="0"/>
          <a:chOff x="0" y="0"/>
          <a:chExt cx="0" cy="0"/>
        </a:xfrm>
      </p:grpSpPr>
      <p:sp>
        <p:nvSpPr>
          <p:cNvPr id="6" name="Rectangle 5"/>
          <p:cNvSpPr/>
          <p:nvPr/>
        </p:nvSpPr>
        <p:spPr>
          <a:xfrm>
            <a:off x="0" y="928688"/>
            <a:ext cx="9144000" cy="5000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pic>
        <p:nvPicPr>
          <p:cNvPr id="1027" name="Picture 4" descr="RGU Riverside wave.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5900" y="1857375"/>
            <a:ext cx="87122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457200" y="1174750"/>
            <a:ext cx="8229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nvPr>
        </p:nvSpPr>
        <p:spPr bwMode="auto">
          <a:xfrm>
            <a:off x="457200" y="2709863"/>
            <a:ext cx="8229600"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6" descr="RGU Riverside Logo White Reverse AW.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57938" y="6173788"/>
            <a:ext cx="25717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39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defRPr>
      </a:lvl2pPr>
      <a:lvl3pPr algn="ctr" defTabSz="457200" rtl="0" eaLnBrk="1" fontAlgn="base" hangingPunct="1">
        <a:spcBef>
          <a:spcPct val="0"/>
        </a:spcBef>
        <a:spcAft>
          <a:spcPct val="0"/>
        </a:spcAft>
        <a:defRPr sz="4400">
          <a:solidFill>
            <a:schemeClr val="tx1"/>
          </a:solidFill>
          <a:latin typeface="Calibri" pitchFamily="34" charset="0"/>
        </a:defRPr>
      </a:lvl3pPr>
      <a:lvl4pPr algn="ctr" defTabSz="457200" rtl="0" eaLnBrk="1" fontAlgn="base" hangingPunct="1">
        <a:spcBef>
          <a:spcPct val="0"/>
        </a:spcBef>
        <a:spcAft>
          <a:spcPct val="0"/>
        </a:spcAft>
        <a:defRPr sz="4400">
          <a:solidFill>
            <a:schemeClr val="tx1"/>
          </a:solidFill>
          <a:latin typeface="Calibri" pitchFamily="34" charset="0"/>
        </a:defRPr>
      </a:lvl4pPr>
      <a:lvl5pPr algn="ctr" defTabSz="457200" rtl="0" eaLnBrk="1" fontAlgn="base" hangingPunct="1">
        <a:spcBef>
          <a:spcPct val="0"/>
        </a:spcBef>
        <a:spcAft>
          <a:spcPct val="0"/>
        </a:spcAft>
        <a:defRPr sz="4400">
          <a:solidFill>
            <a:schemeClr val="tx1"/>
          </a:solidFill>
          <a:latin typeface="Calibri"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2077"/>
        </a:solidFill>
        <a:effectLst/>
      </p:bgPr>
    </p:bg>
    <p:spTree>
      <p:nvGrpSpPr>
        <p:cNvPr id="1" name=""/>
        <p:cNvGrpSpPr/>
        <p:nvPr/>
      </p:nvGrpSpPr>
      <p:grpSpPr>
        <a:xfrm>
          <a:off x="0" y="0"/>
          <a:ext cx="0" cy="0"/>
          <a:chOff x="0" y="0"/>
          <a:chExt cx="0" cy="0"/>
        </a:xfrm>
      </p:grpSpPr>
      <p:sp>
        <p:nvSpPr>
          <p:cNvPr id="6" name="Rectangle 5"/>
          <p:cNvSpPr/>
          <p:nvPr/>
        </p:nvSpPr>
        <p:spPr>
          <a:xfrm>
            <a:off x="0" y="928670"/>
            <a:ext cx="9144000" cy="50006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pic>
        <p:nvPicPr>
          <p:cNvPr id="5" name="Picture 4" descr="RGU Riverside wave.jpg"/>
          <p:cNvPicPr>
            <a:picLocks noChangeAspect="1"/>
          </p:cNvPicPr>
          <p:nvPr/>
        </p:nvPicPr>
        <p:blipFill>
          <a:blip r:embed="rId5" cstate="print"/>
          <a:stretch>
            <a:fillRect/>
          </a:stretch>
        </p:blipFill>
        <p:spPr>
          <a:xfrm>
            <a:off x="216000" y="1857364"/>
            <a:ext cx="8712000" cy="2807620"/>
          </a:xfrm>
          <a:prstGeom prst="rect">
            <a:avLst/>
          </a:prstGeom>
        </p:spPr>
      </p:pic>
      <p:sp>
        <p:nvSpPr>
          <p:cNvPr id="2" name="Title Placeholder 1"/>
          <p:cNvSpPr>
            <a:spLocks noGrp="1"/>
          </p:cNvSpPr>
          <p:nvPr>
            <p:ph type="title"/>
          </p:nvPr>
        </p:nvSpPr>
        <p:spPr>
          <a:xfrm>
            <a:off x="457200" y="1174459"/>
            <a:ext cx="8229600" cy="140934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2709644"/>
            <a:ext cx="8229600" cy="3036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RGU Riverside Logo White Reverse AW.png"/>
          <p:cNvPicPr>
            <a:picLocks noChangeAspect="1"/>
          </p:cNvPicPr>
          <p:nvPr/>
        </p:nvPicPr>
        <p:blipFill>
          <a:blip r:embed="rId6" cstate="print"/>
          <a:stretch>
            <a:fillRect/>
          </a:stretch>
        </p:blipFill>
        <p:spPr>
          <a:xfrm>
            <a:off x="6357950" y="6174294"/>
            <a:ext cx="2571768" cy="467315"/>
          </a:xfrm>
          <a:prstGeom prst="rect">
            <a:avLst/>
          </a:prstGeom>
        </p:spPr>
      </p:pic>
    </p:spTree>
    <p:extLst>
      <p:ext uri="{BB962C8B-B14F-4D97-AF65-F5344CB8AC3E}">
        <p14:creationId xmlns:p14="http://schemas.microsoft.com/office/powerpoint/2010/main" val="28122180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www.youtube.com/watch?v=cuV5UybbI64&amp;index=3&amp;list=PLEKc24RVSQLZo9IO1FT1Y-xiB84xlPpVG" TargetMode="External"/><Relationship Id="rId4" Type="http://schemas.openxmlformats.org/officeDocument/2006/relationships/hyperlink" Target="http://www.careerplayer.com/tips-and-advice/general-advice/polish-up-your-c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rgu.ac.uk/mycareertoolk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hyperlink" Target="http://campusmoodle.rgu.ac.uk/pluginfile.php/3443174/mod_resource/content/2/interaction.htm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rgu.ac.uk/mycareertoolk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students.linkedin.com/uk" TargetMode="Externa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www.rgu.ac.uk/mycareertoolkit"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www.careerplayer.com/tips-and-advice/engineering/key-skills-for-engineerin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https://targetjobs.co.uk/career-sectors/engineering/284821-assessment-centres-the-key-competences-graduate-engineers-must-prove-they-posses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5400" dirty="0" smtClean="0"/>
              <a:t/>
            </a:r>
            <a:br>
              <a:rPr lang="en-GB" sz="5400" dirty="0" smtClean="0"/>
            </a:br>
            <a:r>
              <a:rPr lang="en-GB" sz="5400" dirty="0" smtClean="0"/>
              <a:t>Preparation for Placement</a:t>
            </a:r>
            <a:br>
              <a:rPr lang="en-GB" sz="5400" dirty="0" smtClean="0"/>
            </a:br>
            <a:r>
              <a:rPr lang="en-GB" sz="5400" dirty="0" smtClean="0"/>
              <a:t>Skills, CVs and Interviews</a:t>
            </a:r>
            <a:endParaRPr lang="en-GB" sz="2400" dirty="0"/>
          </a:p>
        </p:txBody>
      </p:sp>
      <p:sp>
        <p:nvSpPr>
          <p:cNvPr id="3" name="Subtitle 2"/>
          <p:cNvSpPr>
            <a:spLocks noGrp="1"/>
          </p:cNvSpPr>
          <p:nvPr>
            <p:ph type="subTitle" idx="1"/>
          </p:nvPr>
        </p:nvSpPr>
        <p:spPr>
          <a:xfrm>
            <a:off x="1403648" y="4365104"/>
            <a:ext cx="6400800" cy="1872208"/>
          </a:xfrm>
        </p:spPr>
        <p:txBody>
          <a:bodyPr/>
          <a:lstStyle/>
          <a:p>
            <a:pPr>
              <a:spcBef>
                <a:spcPts val="0"/>
              </a:spcBef>
            </a:pPr>
            <a:endParaRPr lang="en-GB" dirty="0" smtClean="0"/>
          </a:p>
          <a:p>
            <a:pPr>
              <a:spcBef>
                <a:spcPts val="0"/>
              </a:spcBef>
            </a:pPr>
            <a:r>
              <a:rPr lang="en-GB" dirty="0" smtClean="0">
                <a:solidFill>
                  <a:schemeClr val="bg1"/>
                </a:solidFill>
              </a:rPr>
              <a:t>October 2015</a:t>
            </a:r>
            <a:endParaRPr lang="en-GB" dirty="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Identify your skills</a:t>
            </a:r>
            <a:endParaRPr lang="en-GB" dirty="0">
              <a:solidFill>
                <a:schemeClr val="bg1"/>
              </a:solidFill>
            </a:endParaRPr>
          </a:p>
        </p:txBody>
      </p:sp>
      <p:sp>
        <p:nvSpPr>
          <p:cNvPr id="3" name="Content Placeholder 2"/>
          <p:cNvSpPr>
            <a:spLocks noGrp="1"/>
          </p:cNvSpPr>
          <p:nvPr>
            <p:ph idx="1"/>
          </p:nvPr>
        </p:nvSpPr>
        <p:spPr/>
        <p:txBody>
          <a:bodyPr/>
          <a:lstStyle/>
          <a:p>
            <a:r>
              <a:rPr lang="en-GB" dirty="0" smtClean="0"/>
              <a:t>Pick a skill sought by employers</a:t>
            </a:r>
          </a:p>
          <a:p>
            <a:r>
              <a:rPr lang="en-GB" dirty="0" smtClean="0"/>
              <a:t>In pairs discuss how you might have gained this skill..</a:t>
            </a:r>
          </a:p>
          <a:p>
            <a:r>
              <a:rPr lang="en-GB" dirty="0" smtClean="0"/>
              <a:t>Write down</a:t>
            </a:r>
          </a:p>
          <a:p>
            <a:pPr marL="0" indent="0">
              <a:buNone/>
            </a:pPr>
            <a:r>
              <a:rPr lang="en-GB" dirty="0"/>
              <a:t>	</a:t>
            </a:r>
            <a:r>
              <a:rPr lang="en-GB" dirty="0" smtClean="0"/>
              <a:t> - the skill you possess</a:t>
            </a:r>
          </a:p>
          <a:p>
            <a:pPr marL="0" indent="0">
              <a:buNone/>
            </a:pPr>
            <a:r>
              <a:rPr lang="en-GB" dirty="0"/>
              <a:t>	</a:t>
            </a:r>
            <a:r>
              <a:rPr lang="en-GB" dirty="0" smtClean="0"/>
              <a:t> - an example of how you gained it</a:t>
            </a:r>
          </a:p>
          <a:p>
            <a:pPr marL="0" indent="0">
              <a:buNone/>
            </a:pPr>
            <a:r>
              <a:rPr lang="en-GB" dirty="0"/>
              <a:t>	</a:t>
            </a:r>
            <a:r>
              <a:rPr lang="en-GB" dirty="0" smtClean="0"/>
              <a:t> - note some details i.e. specific info that 			 </a:t>
            </a:r>
            <a:r>
              <a:rPr lang="en-GB" dirty="0"/>
              <a:t> </a:t>
            </a:r>
            <a:r>
              <a:rPr lang="en-GB" dirty="0" smtClean="0"/>
              <a:t>demonstrates you have the skill</a:t>
            </a:r>
          </a:p>
          <a:p>
            <a:endParaRPr lang="en-GB" dirty="0" smtClean="0"/>
          </a:p>
          <a:p>
            <a:pPr marL="0" indent="0">
              <a:buNone/>
            </a:pPr>
            <a:endParaRPr lang="en-GB" dirty="0"/>
          </a:p>
        </p:txBody>
      </p:sp>
    </p:spTree>
    <p:extLst>
      <p:ext uri="{BB962C8B-B14F-4D97-AF65-F5344CB8AC3E}">
        <p14:creationId xmlns:p14="http://schemas.microsoft.com/office/powerpoint/2010/main" val="94450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CV advice - Video</a:t>
            </a:r>
            <a:endParaRPr lang="en-GB" dirty="0">
              <a:solidFill>
                <a:schemeClr val="bg1"/>
              </a:solidFill>
            </a:endParaRPr>
          </a:p>
        </p:txBody>
      </p:sp>
      <p:sp>
        <p:nvSpPr>
          <p:cNvPr id="3" name="Content Placeholder 2"/>
          <p:cNvSpPr>
            <a:spLocks noGrp="1"/>
          </p:cNvSpPr>
          <p:nvPr>
            <p:ph idx="1"/>
          </p:nvPr>
        </p:nvSpPr>
        <p:spPr/>
        <p:txBody>
          <a:bodyPr/>
          <a:lstStyle/>
          <a:p>
            <a:pPr algn="ctr">
              <a:buNone/>
            </a:pPr>
            <a:r>
              <a:rPr lang="en-US" dirty="0">
                <a:hlinkClick r:id="rId4"/>
              </a:rPr>
              <a:t>http://</a:t>
            </a:r>
            <a:r>
              <a:rPr lang="en-US" dirty="0" smtClean="0">
                <a:hlinkClick r:id="rId4"/>
              </a:rPr>
              <a:t>www.careerplayer.com/tips-and-advice/general-advice/polish-up-your-cv</a:t>
            </a:r>
            <a:endParaRPr lang="en-US" dirty="0" smtClean="0">
              <a:hlinkClick r:id="rId5"/>
            </a:endParaRPr>
          </a:p>
          <a:p>
            <a:pPr algn="ctr">
              <a:buNone/>
            </a:pPr>
            <a:endParaRPr lang="en-US" dirty="0">
              <a:hlinkClick r:id="rId5"/>
            </a:endParaRPr>
          </a:p>
        </p:txBody>
      </p:sp>
    </p:spTree>
    <p:custDataLst>
      <p:tags r:id="rId1"/>
    </p:custDataLst>
    <p:extLst>
      <p:ext uri="{BB962C8B-B14F-4D97-AF65-F5344CB8AC3E}">
        <p14:creationId xmlns:p14="http://schemas.microsoft.com/office/powerpoint/2010/main" val="3696899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3"/>
            <a:ext cx="8229600" cy="792087"/>
          </a:xfrm>
        </p:spPr>
        <p:txBody>
          <a:bodyPr/>
          <a:lstStyle/>
          <a:p>
            <a:r>
              <a:rPr lang="en-GB" dirty="0" smtClean="0">
                <a:solidFill>
                  <a:schemeClr val="bg1"/>
                </a:solidFill>
              </a:rPr>
              <a:t>CV topic </a:t>
            </a:r>
            <a:endParaRPr lang="en-GB" dirty="0">
              <a:solidFill>
                <a:schemeClr val="bg1"/>
              </a:solidFill>
            </a:endParaRPr>
          </a:p>
        </p:txBody>
      </p:sp>
      <p:sp>
        <p:nvSpPr>
          <p:cNvPr id="3" name="Content Placeholder 2"/>
          <p:cNvSpPr>
            <a:spLocks noGrp="1"/>
          </p:cNvSpPr>
          <p:nvPr>
            <p:ph idx="1"/>
          </p:nvPr>
        </p:nvSpPr>
        <p:spPr>
          <a:xfrm>
            <a:off x="107504" y="980728"/>
            <a:ext cx="8579296" cy="4765731"/>
          </a:xfrm>
        </p:spPr>
        <p:txBody>
          <a:bodyPr/>
          <a:lstStyle/>
          <a:p>
            <a:pPr marL="0" indent="0">
              <a:buNone/>
            </a:pPr>
            <a:r>
              <a:rPr lang="en-GB" dirty="0" smtClean="0">
                <a:hlinkClick r:id="rId2"/>
              </a:rPr>
              <a:t>www.rgu.ac.uk/mycareertoolkit</a:t>
            </a:r>
            <a:r>
              <a:rPr lang="en-GB" dirty="0" smtClean="0"/>
              <a:t> </a:t>
            </a:r>
            <a:endParaRPr lang="en-GB"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89" t="11497" r="1895" b="10898"/>
          <a:stretch/>
        </p:blipFill>
        <p:spPr bwMode="auto">
          <a:xfrm>
            <a:off x="1187624" y="1556792"/>
            <a:ext cx="6405528" cy="419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114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Effective Applications</a:t>
            </a:r>
            <a:endParaRPr lang="en-GB" dirty="0">
              <a:solidFill>
                <a:schemeClr val="bg1"/>
              </a:solidFill>
            </a:endParaRPr>
          </a:p>
        </p:txBody>
      </p:sp>
      <p:sp>
        <p:nvSpPr>
          <p:cNvPr id="3" name="Content Placeholder 2"/>
          <p:cNvSpPr>
            <a:spLocks noGrp="1"/>
          </p:cNvSpPr>
          <p:nvPr>
            <p:ph idx="1"/>
          </p:nvPr>
        </p:nvSpPr>
        <p:spPr/>
        <p:txBody>
          <a:bodyPr/>
          <a:lstStyle/>
          <a:p>
            <a:r>
              <a:rPr lang="en-GB" dirty="0" smtClean="0"/>
              <a:t>CVs</a:t>
            </a:r>
          </a:p>
          <a:p>
            <a:r>
              <a:rPr lang="en-GB" dirty="0" smtClean="0"/>
              <a:t>Application Forms</a:t>
            </a:r>
          </a:p>
          <a:p>
            <a:r>
              <a:rPr lang="en-GB" dirty="0" smtClean="0"/>
              <a:t>Personal / Supporting Statements</a:t>
            </a:r>
          </a:p>
          <a:p>
            <a:r>
              <a:rPr lang="en-GB" dirty="0" smtClean="0"/>
              <a:t>Cover Letters</a:t>
            </a:r>
            <a:endParaRPr lang="en-GB"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856143"/>
            <a:ext cx="3672408" cy="3033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036166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60388" y="0"/>
            <a:ext cx="8072437" cy="804863"/>
          </a:xfrm>
        </p:spPr>
        <p:txBody>
          <a:bodyPr>
            <a:normAutofit fontScale="90000"/>
          </a:bodyPr>
          <a:lstStyle/>
          <a:p>
            <a:pPr eaLnBrk="1" hangingPunct="1"/>
            <a:r>
              <a:rPr lang="en-GB" sz="3200" dirty="0" smtClean="0"/>
              <a:t/>
            </a:r>
            <a:br>
              <a:rPr lang="en-GB" sz="3200" dirty="0" smtClean="0"/>
            </a:br>
            <a:r>
              <a:rPr lang="en-GB" dirty="0" smtClean="0">
                <a:solidFill>
                  <a:schemeClr val="bg1"/>
                </a:solidFill>
              </a:rPr>
              <a:t>What </a:t>
            </a:r>
            <a:r>
              <a:rPr lang="en-GB" b="1" dirty="0" smtClean="0">
                <a:solidFill>
                  <a:schemeClr val="bg1"/>
                </a:solidFill>
              </a:rPr>
              <a:t> type of CV?</a:t>
            </a:r>
            <a:r>
              <a:rPr lang="en-GB" sz="3600" b="1" dirty="0" smtClean="0">
                <a:solidFill>
                  <a:schemeClr val="bg1"/>
                </a:solidFill>
              </a:rPr>
              <a:t> </a:t>
            </a:r>
            <a:r>
              <a:rPr lang="en-GB" sz="3600" b="1" dirty="0" smtClean="0"/>
              <a:t/>
            </a:r>
            <a:br>
              <a:rPr lang="en-GB" sz="3600" b="1" dirty="0" smtClean="0"/>
            </a:br>
            <a:endParaRPr lang="en-GB" sz="3600" b="1" dirty="0" smtClean="0"/>
          </a:p>
        </p:txBody>
      </p:sp>
      <p:sp>
        <p:nvSpPr>
          <p:cNvPr id="13315" name="Rectangle 3"/>
          <p:cNvSpPr>
            <a:spLocks noGrp="1" noChangeArrowheads="1"/>
          </p:cNvSpPr>
          <p:nvPr>
            <p:ph type="body" idx="1"/>
          </p:nvPr>
        </p:nvSpPr>
        <p:spPr>
          <a:xfrm>
            <a:off x="354013" y="1328738"/>
            <a:ext cx="8229600" cy="4367212"/>
          </a:xfrm>
        </p:spPr>
        <p:txBody>
          <a:bodyPr/>
          <a:lstStyle/>
          <a:p>
            <a:pPr eaLnBrk="1" hangingPunct="1">
              <a:buFontTx/>
              <a:buNone/>
            </a:pPr>
            <a:r>
              <a:rPr lang="en-GB" sz="2800" b="1" smtClean="0"/>
              <a:t>Chronological</a:t>
            </a:r>
          </a:p>
          <a:p>
            <a:pPr eaLnBrk="1" hangingPunct="1"/>
            <a:r>
              <a:rPr lang="en-GB" sz="2800" smtClean="0"/>
              <a:t>Provides all the information most employers want in a familiar format and demonstrates steady development in education and career.</a:t>
            </a:r>
          </a:p>
          <a:p>
            <a:pPr eaLnBrk="1" hangingPunct="1"/>
            <a:endParaRPr lang="en-GB" sz="2800" smtClean="0"/>
          </a:p>
          <a:p>
            <a:pPr eaLnBrk="1" hangingPunct="1"/>
            <a:r>
              <a:rPr lang="en-GB" sz="2800" smtClean="0"/>
              <a:t>Lists education and work experience by date with most recent information first.</a:t>
            </a:r>
          </a:p>
        </p:txBody>
      </p:sp>
    </p:spTree>
    <p:custDataLst>
      <p:tags r:id="rId1"/>
    </p:custDataLst>
    <p:extLst>
      <p:ext uri="{BB962C8B-B14F-4D97-AF65-F5344CB8AC3E}">
        <p14:creationId xmlns:p14="http://schemas.microsoft.com/office/powerpoint/2010/main" val="4140484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457200" y="1196753"/>
            <a:ext cx="8363272" cy="4608511"/>
          </a:xfrm>
        </p:spPr>
        <p:txBody>
          <a:bodyPr>
            <a:normAutofit/>
          </a:bodyPr>
          <a:lstStyle/>
          <a:p>
            <a:pPr eaLnBrk="1" hangingPunct="1">
              <a:buFontTx/>
              <a:buNone/>
            </a:pPr>
            <a:r>
              <a:rPr lang="en-GB" sz="2800" dirty="0" smtClean="0"/>
              <a:t> </a:t>
            </a:r>
            <a:r>
              <a:rPr lang="en-GB" sz="2800" b="1" dirty="0" smtClean="0"/>
              <a:t>Skills-based</a:t>
            </a:r>
          </a:p>
          <a:p>
            <a:pPr eaLnBrk="1" hangingPunct="1"/>
            <a:r>
              <a:rPr lang="en-GB" sz="2800" dirty="0" smtClean="0"/>
              <a:t>Same headings, different lay-out with targeted approach through skills matching.</a:t>
            </a:r>
          </a:p>
          <a:p>
            <a:pPr eaLnBrk="1" hangingPunct="1"/>
            <a:r>
              <a:rPr lang="en-GB" sz="2800" dirty="0" smtClean="0"/>
              <a:t>Work experience details kept to a minimum</a:t>
            </a:r>
          </a:p>
          <a:p>
            <a:pPr eaLnBrk="1" hangingPunct="1"/>
            <a:r>
              <a:rPr lang="en-GB" sz="2800" dirty="0" smtClean="0"/>
              <a:t>Useful for highlighting particular skills enabling the selector to understand the relevance of skills and experience and for distracting away from a varied career history</a:t>
            </a:r>
          </a:p>
          <a:p>
            <a:pPr eaLnBrk="1" hangingPunct="1">
              <a:buFontTx/>
              <a:buNone/>
            </a:pPr>
            <a:endParaRPr lang="en-GB" sz="2000" dirty="0" smtClean="0"/>
          </a:p>
        </p:txBody>
      </p:sp>
      <p:sp>
        <p:nvSpPr>
          <p:cNvPr id="14339" name="Title 3"/>
          <p:cNvSpPr>
            <a:spLocks noGrp="1"/>
          </p:cNvSpPr>
          <p:nvPr>
            <p:ph type="title"/>
          </p:nvPr>
        </p:nvSpPr>
        <p:spPr>
          <a:xfrm>
            <a:off x="457200" y="188641"/>
            <a:ext cx="8229600" cy="720079"/>
          </a:xfrm>
        </p:spPr>
        <p:txBody>
          <a:bodyPr>
            <a:normAutofit fontScale="90000"/>
          </a:bodyPr>
          <a:lstStyle/>
          <a:p>
            <a:r>
              <a:rPr lang="en-GB" dirty="0" smtClean="0">
                <a:solidFill>
                  <a:schemeClr val="bg1"/>
                </a:solidFill>
              </a:rPr>
              <a:t>What type of CV?</a:t>
            </a:r>
          </a:p>
        </p:txBody>
      </p:sp>
    </p:spTree>
    <p:custDataLst>
      <p:tags r:id="rId1"/>
    </p:custDataLst>
    <p:extLst>
      <p:ext uri="{BB962C8B-B14F-4D97-AF65-F5344CB8AC3E}">
        <p14:creationId xmlns:p14="http://schemas.microsoft.com/office/powerpoint/2010/main" val="4201350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1"/>
            <a:ext cx="8229600" cy="648071"/>
          </a:xfrm>
        </p:spPr>
        <p:txBody>
          <a:bodyPr>
            <a:normAutofit fontScale="90000"/>
          </a:bodyPr>
          <a:lstStyle/>
          <a:p>
            <a:r>
              <a:rPr lang="en-GB" dirty="0" smtClean="0">
                <a:solidFill>
                  <a:schemeClr val="bg1"/>
                </a:solidFill>
              </a:rPr>
              <a:t>CV tips</a:t>
            </a:r>
            <a:endParaRPr lang="en-GB" dirty="0">
              <a:solidFill>
                <a:schemeClr val="bg1"/>
              </a:solidFill>
            </a:endParaRPr>
          </a:p>
        </p:txBody>
      </p:sp>
      <p:sp>
        <p:nvSpPr>
          <p:cNvPr id="3" name="Content Placeholder 2"/>
          <p:cNvSpPr>
            <a:spLocks noGrp="1"/>
          </p:cNvSpPr>
          <p:nvPr>
            <p:ph idx="1"/>
          </p:nvPr>
        </p:nvSpPr>
        <p:spPr>
          <a:xfrm>
            <a:off x="457200" y="1124744"/>
            <a:ext cx="8229600" cy="4621715"/>
          </a:xfrm>
        </p:spPr>
        <p:txBody>
          <a:bodyPr>
            <a:normAutofit fontScale="92500" lnSpcReduction="20000"/>
          </a:bodyPr>
          <a:lstStyle/>
          <a:p>
            <a:r>
              <a:rPr lang="en-GB" dirty="0"/>
              <a:t>Tailor your CV to each </a:t>
            </a:r>
            <a:r>
              <a:rPr lang="en-GB" dirty="0" smtClean="0"/>
              <a:t>organisation.. </a:t>
            </a:r>
            <a:r>
              <a:rPr lang="en-GB" dirty="0"/>
              <a:t>show how well suited you are</a:t>
            </a:r>
          </a:p>
          <a:p>
            <a:r>
              <a:rPr lang="en-GB" dirty="0" smtClean="0"/>
              <a:t>Two pages max</a:t>
            </a:r>
          </a:p>
          <a:p>
            <a:r>
              <a:rPr lang="en-GB" dirty="0"/>
              <a:t>Consider the lay </a:t>
            </a:r>
            <a:r>
              <a:rPr lang="en-GB" dirty="0" smtClean="0"/>
              <a:t>out, font, size of font</a:t>
            </a:r>
          </a:p>
          <a:p>
            <a:r>
              <a:rPr lang="en-GB" dirty="0"/>
              <a:t>An employer may only spend 15-30 seconds looking at your CV</a:t>
            </a:r>
            <a:r>
              <a:rPr lang="en-GB" dirty="0" smtClean="0"/>
              <a:t>!</a:t>
            </a:r>
          </a:p>
          <a:p>
            <a:r>
              <a:rPr lang="en-GB" dirty="0"/>
              <a:t>Pay attention to the detail – you may be deselected for spelling or grammatical </a:t>
            </a:r>
            <a:r>
              <a:rPr lang="en-GB" dirty="0" smtClean="0"/>
              <a:t>errors</a:t>
            </a:r>
          </a:p>
          <a:p>
            <a:r>
              <a:rPr lang="en-GB" dirty="0" smtClean="0"/>
              <a:t>Stand out from the crowd – highlight your achievements</a:t>
            </a:r>
            <a:endParaRPr lang="en-GB" dirty="0"/>
          </a:p>
          <a:p>
            <a:endParaRPr lang="en-GB" dirty="0"/>
          </a:p>
        </p:txBody>
      </p:sp>
    </p:spTree>
    <p:extLst>
      <p:ext uri="{BB962C8B-B14F-4D97-AF65-F5344CB8AC3E}">
        <p14:creationId xmlns:p14="http://schemas.microsoft.com/office/powerpoint/2010/main" val="2355320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How to impress - Objective</a:t>
            </a:r>
            <a:endParaRPr lang="en-GB" dirty="0">
              <a:solidFill>
                <a:schemeClr val="bg1"/>
              </a:solidFill>
            </a:endParaRPr>
          </a:p>
        </p:txBody>
      </p:sp>
      <p:sp>
        <p:nvSpPr>
          <p:cNvPr id="3" name="Content Placeholder 2"/>
          <p:cNvSpPr>
            <a:spLocks noGrp="1"/>
          </p:cNvSpPr>
          <p:nvPr>
            <p:ph idx="1"/>
          </p:nvPr>
        </p:nvSpPr>
        <p:spPr/>
        <p:txBody>
          <a:bodyPr/>
          <a:lstStyle/>
          <a:p>
            <a:r>
              <a:rPr lang="en-GB" sz="2800" dirty="0"/>
              <a:t>Explain who you are </a:t>
            </a:r>
          </a:p>
          <a:p>
            <a:r>
              <a:rPr lang="en-GB" sz="2800" dirty="0"/>
              <a:t>What you can offer</a:t>
            </a:r>
          </a:p>
          <a:p>
            <a:r>
              <a:rPr lang="en-GB" sz="2800" dirty="0"/>
              <a:t>What you are looking </a:t>
            </a:r>
            <a:r>
              <a:rPr lang="en-GB" sz="2800" dirty="0" smtClean="0"/>
              <a:t>for</a:t>
            </a:r>
            <a:endParaRPr lang="en-GB" sz="2800" dirty="0"/>
          </a:p>
          <a:p>
            <a:pPr>
              <a:buFontTx/>
              <a:buNone/>
            </a:pPr>
            <a:r>
              <a:rPr lang="en-GB" sz="2800" dirty="0"/>
              <a:t>	‘Third year MEng Mechanical Engineering student with excellent problem solving, interpersonal, and organisational  skills developed through degree studies and various employment positions. Seeking a placement position in the energy industry</a:t>
            </a:r>
            <a:r>
              <a:rPr lang="en-GB" dirty="0"/>
              <a:t>’</a:t>
            </a:r>
          </a:p>
          <a:p>
            <a:endParaRPr lang="en-GB" dirty="0"/>
          </a:p>
        </p:txBody>
      </p:sp>
    </p:spTree>
    <p:extLst>
      <p:ext uri="{BB962C8B-B14F-4D97-AF65-F5344CB8AC3E}">
        <p14:creationId xmlns:p14="http://schemas.microsoft.com/office/powerpoint/2010/main" val="3316415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512" y="1"/>
            <a:ext cx="8507288" cy="836712"/>
          </a:xfrm>
        </p:spPr>
        <p:txBody>
          <a:bodyPr/>
          <a:lstStyle/>
          <a:p>
            <a:r>
              <a:rPr lang="en-GB" dirty="0" smtClean="0">
                <a:solidFill>
                  <a:schemeClr val="bg1"/>
                </a:solidFill>
              </a:rPr>
              <a:t>It’s how you say it..</a:t>
            </a:r>
          </a:p>
        </p:txBody>
      </p:sp>
      <p:sp>
        <p:nvSpPr>
          <p:cNvPr id="22531" name="Content Placeholder 2"/>
          <p:cNvSpPr>
            <a:spLocks noGrp="1"/>
          </p:cNvSpPr>
          <p:nvPr>
            <p:ph idx="1"/>
          </p:nvPr>
        </p:nvSpPr>
        <p:spPr>
          <a:xfrm>
            <a:off x="179389" y="1196753"/>
            <a:ext cx="8569076" cy="4464496"/>
          </a:xfrm>
        </p:spPr>
        <p:txBody>
          <a:bodyPr>
            <a:normAutofit lnSpcReduction="10000"/>
          </a:bodyPr>
          <a:lstStyle/>
          <a:p>
            <a:pPr>
              <a:buFontTx/>
              <a:buNone/>
            </a:pPr>
            <a:r>
              <a:rPr lang="en-GB" sz="2000" b="1" dirty="0" smtClean="0"/>
              <a:t>Team Work</a:t>
            </a:r>
            <a:endParaRPr lang="en-GB" sz="2000" dirty="0" smtClean="0"/>
          </a:p>
          <a:p>
            <a:r>
              <a:rPr lang="en-GB" sz="2000" dirty="0" smtClean="0"/>
              <a:t>Active member of University Rowing team</a:t>
            </a:r>
          </a:p>
          <a:p>
            <a:pPr>
              <a:buFontTx/>
              <a:buNone/>
            </a:pPr>
            <a:r>
              <a:rPr lang="en-GB" sz="2000" b="1" dirty="0" smtClean="0"/>
              <a:t>Or</a:t>
            </a:r>
          </a:p>
          <a:p>
            <a:r>
              <a:rPr lang="en-GB" sz="2000" dirty="0" smtClean="0"/>
              <a:t>Active member of University Rowing team, attended weekly training sessions and helped organise fundraising event which raised over £1000 for boathouse repairs</a:t>
            </a:r>
          </a:p>
          <a:p>
            <a:pPr>
              <a:buFontTx/>
              <a:buNone/>
            </a:pPr>
            <a:endParaRPr lang="en-GB" sz="2000" dirty="0" smtClean="0"/>
          </a:p>
          <a:p>
            <a:pPr>
              <a:buFontTx/>
              <a:buNone/>
            </a:pPr>
            <a:r>
              <a:rPr lang="en-GB" sz="2000" b="1" dirty="0" smtClean="0"/>
              <a:t>Negotiation</a:t>
            </a:r>
            <a:endParaRPr lang="en-GB" sz="2000" dirty="0" smtClean="0"/>
          </a:p>
          <a:p>
            <a:r>
              <a:rPr lang="en-GB" sz="2000" dirty="0" smtClean="0"/>
              <a:t>Class Representative for two years running</a:t>
            </a:r>
          </a:p>
          <a:p>
            <a:pPr>
              <a:buFontTx/>
              <a:buNone/>
            </a:pPr>
            <a:r>
              <a:rPr lang="en-GB" sz="2000" b="1" dirty="0" smtClean="0"/>
              <a:t>Or</a:t>
            </a:r>
          </a:p>
          <a:p>
            <a:r>
              <a:rPr lang="en-GB" sz="2000" dirty="0" smtClean="0"/>
              <a:t> As Class Representative </a:t>
            </a:r>
            <a:r>
              <a:rPr lang="en-GB" sz="2000" dirty="0"/>
              <a:t>for two years running discussed </a:t>
            </a:r>
            <a:r>
              <a:rPr lang="en-GB" sz="2000" dirty="0" smtClean="0"/>
              <a:t>students viewpoints on timetabling issues with the university management team, reaching a successful resolution</a:t>
            </a:r>
          </a:p>
          <a:p>
            <a:endParaRPr lang="en-GB" sz="2400" dirty="0" smtClean="0"/>
          </a:p>
        </p:txBody>
      </p:sp>
    </p:spTree>
    <p:custDataLst>
      <p:tags r:id="rId1"/>
    </p:custDataLst>
    <p:extLst>
      <p:ext uri="{BB962C8B-B14F-4D97-AF65-F5344CB8AC3E}">
        <p14:creationId xmlns:p14="http://schemas.microsoft.com/office/powerpoint/2010/main" val="1961807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p:cNvSpPr>
          <p:nvPr>
            <p:ph idx="1"/>
          </p:nvPr>
        </p:nvSpPr>
        <p:spPr/>
        <p:txBody>
          <a:bodyPr/>
          <a:lstStyle/>
          <a:p>
            <a:pPr eaLnBrk="1" hangingPunct="1">
              <a:lnSpc>
                <a:spcPct val="90000"/>
              </a:lnSpc>
              <a:buFontTx/>
              <a:buNone/>
            </a:pPr>
            <a:r>
              <a:rPr lang="en-US" sz="2000" b="1" dirty="0" smtClean="0"/>
              <a:t>Telling Statement:</a:t>
            </a:r>
          </a:p>
          <a:p>
            <a:pPr eaLnBrk="1" hangingPunct="1">
              <a:lnSpc>
                <a:spcPct val="80000"/>
              </a:lnSpc>
            </a:pPr>
            <a:endParaRPr lang="en-GB" sz="800" dirty="0" smtClean="0"/>
          </a:p>
          <a:p>
            <a:pPr eaLnBrk="1" hangingPunct="1">
              <a:lnSpc>
                <a:spcPct val="80000"/>
              </a:lnSpc>
            </a:pPr>
            <a:r>
              <a:rPr lang="en-GB" sz="2000" dirty="0" smtClean="0"/>
              <a:t>Worked as a Assistant Engineer during  work placement with an oil service company.</a:t>
            </a:r>
          </a:p>
          <a:p>
            <a:pPr>
              <a:lnSpc>
                <a:spcPct val="80000"/>
              </a:lnSpc>
            </a:pPr>
            <a:r>
              <a:rPr lang="en-GB" sz="2000" dirty="0" smtClean="0"/>
              <a:t>Worked </a:t>
            </a:r>
            <a:r>
              <a:rPr lang="en-GB" sz="2000" dirty="0"/>
              <a:t>on developing cost estimating model</a:t>
            </a:r>
            <a:endParaRPr lang="en-GB" sz="2000" dirty="0" smtClean="0"/>
          </a:p>
          <a:p>
            <a:pPr>
              <a:lnSpc>
                <a:spcPct val="80000"/>
              </a:lnSpc>
            </a:pPr>
            <a:endParaRPr lang="en-US" sz="800" dirty="0" smtClean="0"/>
          </a:p>
          <a:p>
            <a:pPr eaLnBrk="1" hangingPunct="1">
              <a:lnSpc>
                <a:spcPct val="90000"/>
              </a:lnSpc>
              <a:buFontTx/>
              <a:buNone/>
            </a:pPr>
            <a:r>
              <a:rPr lang="en-GB" sz="2000" b="1" dirty="0" smtClean="0"/>
              <a:t>Selling Statement:</a:t>
            </a:r>
          </a:p>
          <a:p>
            <a:pPr eaLnBrk="1" hangingPunct="1">
              <a:lnSpc>
                <a:spcPct val="90000"/>
              </a:lnSpc>
            </a:pPr>
            <a:endParaRPr lang="en-GB" sz="800" dirty="0" smtClean="0"/>
          </a:p>
          <a:p>
            <a:pPr eaLnBrk="1" hangingPunct="1">
              <a:lnSpc>
                <a:spcPct val="90000"/>
              </a:lnSpc>
            </a:pPr>
            <a:r>
              <a:rPr lang="en-GB" sz="2000" dirty="0" smtClean="0"/>
              <a:t>Selected from over 80 applicants for a 12 month work placement as an Assistant Engineer  within the Aberdeen branch of a global award winning  oil service company.</a:t>
            </a:r>
          </a:p>
          <a:p>
            <a:pPr>
              <a:lnSpc>
                <a:spcPct val="90000"/>
              </a:lnSpc>
            </a:pPr>
            <a:r>
              <a:rPr lang="en-GB" sz="2000" dirty="0" smtClean="0"/>
              <a:t>After two months working  </a:t>
            </a:r>
            <a:r>
              <a:rPr lang="en-GB" sz="2000" dirty="0"/>
              <a:t>within company’s </a:t>
            </a:r>
            <a:r>
              <a:rPr lang="en-GB" sz="2000" dirty="0" smtClean="0"/>
              <a:t>well </a:t>
            </a:r>
            <a:r>
              <a:rPr lang="en-GB" sz="2000" dirty="0"/>
              <a:t>m</a:t>
            </a:r>
            <a:r>
              <a:rPr lang="en-GB" sz="2000" dirty="0" smtClean="0"/>
              <a:t>anagement </a:t>
            </a:r>
            <a:r>
              <a:rPr lang="en-GB" sz="2000" dirty="0"/>
              <a:t>team </a:t>
            </a:r>
            <a:r>
              <a:rPr lang="en-GB" sz="2000" dirty="0" smtClean="0"/>
              <a:t>was allocated responsibility for developing </a:t>
            </a:r>
            <a:r>
              <a:rPr lang="en-GB" sz="2000" dirty="0"/>
              <a:t>cost estimating model for future wells, reviewing 17 ½” section of a difficult well and </a:t>
            </a:r>
            <a:r>
              <a:rPr lang="en-GB" sz="2000" dirty="0" smtClean="0"/>
              <a:t>liaising </a:t>
            </a:r>
            <a:r>
              <a:rPr lang="en-GB" sz="2000" dirty="0"/>
              <a:t>with a rig </a:t>
            </a:r>
            <a:r>
              <a:rPr lang="en-GB" sz="2000" dirty="0" smtClean="0"/>
              <a:t>team</a:t>
            </a:r>
          </a:p>
          <a:p>
            <a:pPr eaLnBrk="1" hangingPunct="1">
              <a:lnSpc>
                <a:spcPct val="90000"/>
              </a:lnSpc>
            </a:pPr>
            <a:r>
              <a:rPr lang="en-GB" sz="2000" dirty="0" smtClean="0"/>
              <a:t>Offered a graduate position with the company after graduation as a result of performance on placement </a:t>
            </a:r>
          </a:p>
          <a:p>
            <a:pPr>
              <a:lnSpc>
                <a:spcPct val="90000"/>
              </a:lnSpc>
            </a:pPr>
            <a:endParaRPr lang="en-GB" sz="2000" dirty="0" smtClean="0"/>
          </a:p>
          <a:p>
            <a:pPr eaLnBrk="1" hangingPunct="1">
              <a:lnSpc>
                <a:spcPct val="80000"/>
              </a:lnSpc>
            </a:pPr>
            <a:endParaRPr lang="en-US" sz="2000" dirty="0" smtClean="0">
              <a:solidFill>
                <a:srgbClr val="800080"/>
              </a:solidFill>
            </a:endParaRPr>
          </a:p>
          <a:p>
            <a:pPr eaLnBrk="1" hangingPunct="1">
              <a:buFontTx/>
              <a:buNone/>
            </a:pPr>
            <a:endParaRPr lang="en-GB" sz="2000" b="1" dirty="0" smtClean="0">
              <a:solidFill>
                <a:srgbClr val="660066"/>
              </a:solidFill>
            </a:endParaRPr>
          </a:p>
        </p:txBody>
      </p:sp>
      <p:sp>
        <p:nvSpPr>
          <p:cNvPr id="8" name="TextBox 4"/>
          <p:cNvSpPr txBox="1">
            <a:spLocks noGrp="1" noChangeArrowheads="1"/>
          </p:cNvSpPr>
          <p:nvPr>
            <p:ph type="title"/>
          </p:nvPr>
        </p:nvSpPr>
        <p:spPr bwMode="auto">
          <a:xfrm>
            <a:off x="457200" y="122308"/>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algn="l" eaLnBrk="1" hangingPunct="1"/>
            <a:r>
              <a:rPr lang="en-US" sz="4000" dirty="0">
                <a:solidFill>
                  <a:schemeClr val="bg1"/>
                </a:solidFill>
                <a:latin typeface="+mn-lt"/>
              </a:rPr>
              <a:t>Selling yourself effectively</a:t>
            </a:r>
          </a:p>
        </p:txBody>
      </p:sp>
    </p:spTree>
    <p:custDataLst>
      <p:tags r:id="rId1"/>
    </p:custDataLst>
    <p:extLst>
      <p:ext uri="{BB962C8B-B14F-4D97-AF65-F5344CB8AC3E}">
        <p14:creationId xmlns:p14="http://schemas.microsoft.com/office/powerpoint/2010/main" val="177362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Outline</a:t>
            </a:r>
            <a:endParaRPr lang="en-GB" dirty="0">
              <a:solidFill>
                <a:schemeClr val="bg1"/>
              </a:solidFill>
            </a:endParaRPr>
          </a:p>
        </p:txBody>
      </p:sp>
      <p:sp>
        <p:nvSpPr>
          <p:cNvPr id="3" name="Content Placeholder 2"/>
          <p:cNvSpPr>
            <a:spLocks noGrp="1"/>
          </p:cNvSpPr>
          <p:nvPr>
            <p:ph idx="1"/>
          </p:nvPr>
        </p:nvSpPr>
        <p:spPr/>
        <p:txBody>
          <a:bodyPr/>
          <a:lstStyle/>
          <a:p>
            <a:r>
              <a:rPr lang="en-GB" dirty="0" smtClean="0"/>
              <a:t>Careers &amp; Employability Centre</a:t>
            </a:r>
          </a:p>
          <a:p>
            <a:r>
              <a:rPr lang="en-GB" dirty="0" smtClean="0"/>
              <a:t>Resources</a:t>
            </a:r>
          </a:p>
          <a:p>
            <a:r>
              <a:rPr lang="en-GB" dirty="0" smtClean="0"/>
              <a:t>Skills</a:t>
            </a:r>
          </a:p>
          <a:p>
            <a:r>
              <a:rPr lang="en-GB" dirty="0" smtClean="0"/>
              <a:t>CV preparation – how to impress</a:t>
            </a:r>
          </a:p>
          <a:p>
            <a:r>
              <a:rPr lang="en-GB" dirty="0" smtClean="0"/>
              <a:t>Interviews</a:t>
            </a:r>
          </a:p>
          <a:p>
            <a:r>
              <a:rPr lang="en-GB" dirty="0" smtClean="0"/>
              <a:t>Social </a:t>
            </a:r>
            <a:r>
              <a:rPr lang="en-GB" dirty="0"/>
              <a:t>M</a:t>
            </a:r>
            <a:r>
              <a:rPr lang="en-GB" dirty="0" smtClean="0"/>
              <a:t>edia </a:t>
            </a:r>
          </a:p>
          <a:p>
            <a:r>
              <a:rPr lang="en-GB" dirty="0" smtClean="0"/>
              <a:t>What happens next..</a:t>
            </a:r>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3672749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39713"/>
            <a:ext cx="9190038" cy="676275"/>
          </a:xfrm>
        </p:spPr>
        <p:txBody>
          <a:bodyPr/>
          <a:lstStyle/>
          <a:p>
            <a:r>
              <a:rPr lang="en-GB" sz="3200" dirty="0" smtClean="0">
                <a:solidFill>
                  <a:schemeClr val="bg1"/>
                </a:solidFill>
              </a:rPr>
              <a:t>How to impress - achievements</a:t>
            </a:r>
          </a:p>
        </p:txBody>
      </p:sp>
      <p:sp>
        <p:nvSpPr>
          <p:cNvPr id="20483" name="Rectangle 3"/>
          <p:cNvSpPr>
            <a:spLocks noGrp="1" noChangeArrowheads="1"/>
          </p:cNvSpPr>
          <p:nvPr>
            <p:ph type="body" idx="1"/>
          </p:nvPr>
        </p:nvSpPr>
        <p:spPr>
          <a:xfrm>
            <a:off x="457200" y="980728"/>
            <a:ext cx="8229600" cy="4765731"/>
          </a:xfrm>
        </p:spPr>
        <p:txBody>
          <a:bodyPr>
            <a:normAutofit/>
          </a:bodyPr>
          <a:lstStyle/>
          <a:p>
            <a:pPr marL="381000" indent="-381000"/>
            <a:r>
              <a:rPr lang="en-GB" sz="2400" dirty="0" smtClean="0"/>
              <a:t>Awarded ‘Employee of the Month’ prize in August 2014, for exceeding sales targets</a:t>
            </a:r>
          </a:p>
          <a:p>
            <a:pPr marL="381000" indent="-381000"/>
            <a:r>
              <a:rPr lang="en-GB" sz="2400" dirty="0" smtClean="0"/>
              <a:t>Successfully trained for and completed two 10KM sponsored races raising over £500 for a local charity</a:t>
            </a:r>
          </a:p>
          <a:p>
            <a:pPr marL="381000" indent="-381000"/>
            <a:r>
              <a:rPr lang="en-GB" sz="2400" dirty="0" smtClean="0"/>
              <a:t>Student representative on the RGU Staff/Student Committee 2014/2015 which involved canvassing student opinion, complaints and ideas, and communicating to academic staff</a:t>
            </a:r>
          </a:p>
          <a:p>
            <a:pPr marL="381000" indent="-381000"/>
            <a:r>
              <a:rPr lang="en-GB" sz="2400" dirty="0" smtClean="0"/>
              <a:t>Extensive travel of USA and Canada during summer of 2015, travelled independently developing confidence and the ability to be flexible as travel plans changed</a:t>
            </a:r>
          </a:p>
        </p:txBody>
      </p:sp>
    </p:spTree>
    <p:custDataLst>
      <p:tags r:id="rId1"/>
    </p:custDataLst>
    <p:extLst>
      <p:ext uri="{BB962C8B-B14F-4D97-AF65-F5344CB8AC3E}">
        <p14:creationId xmlns:p14="http://schemas.microsoft.com/office/powerpoint/2010/main" val="1316246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smtClean="0">
                <a:solidFill>
                  <a:schemeClr val="bg1"/>
                </a:solidFill>
              </a:rPr>
              <a:t>Use STAR! </a:t>
            </a:r>
          </a:p>
        </p:txBody>
      </p:sp>
      <p:sp>
        <p:nvSpPr>
          <p:cNvPr id="9219" name="Rectangle 3"/>
          <p:cNvSpPr>
            <a:spLocks noGrp="1" noChangeArrowheads="1"/>
          </p:cNvSpPr>
          <p:nvPr>
            <p:ph type="body" idx="1"/>
          </p:nvPr>
        </p:nvSpPr>
        <p:spPr>
          <a:xfrm>
            <a:off x="457200" y="1052736"/>
            <a:ext cx="8229600" cy="4694015"/>
          </a:xfrm>
        </p:spPr>
        <p:txBody>
          <a:bodyPr/>
          <a:lstStyle/>
          <a:p>
            <a:pPr eaLnBrk="1" hangingPunct="1">
              <a:lnSpc>
                <a:spcPct val="90000"/>
              </a:lnSpc>
            </a:pPr>
            <a:endParaRPr lang="en-GB" b="1" dirty="0" smtClean="0"/>
          </a:p>
          <a:p>
            <a:pPr eaLnBrk="1" hangingPunct="1">
              <a:lnSpc>
                <a:spcPct val="90000"/>
              </a:lnSpc>
              <a:buFontTx/>
              <a:buNone/>
            </a:pPr>
            <a:r>
              <a:rPr lang="en-GB" b="1" dirty="0" smtClean="0"/>
              <a:t>A  Simple but effective tool you can use</a:t>
            </a:r>
          </a:p>
          <a:p>
            <a:pPr eaLnBrk="1" hangingPunct="1">
              <a:lnSpc>
                <a:spcPct val="90000"/>
              </a:lnSpc>
              <a:buFontTx/>
              <a:buNone/>
            </a:pPr>
            <a:r>
              <a:rPr lang="en-GB" b="1" dirty="0"/>
              <a:t> </a:t>
            </a:r>
            <a:r>
              <a:rPr lang="en-GB" b="1" dirty="0" smtClean="0"/>
              <a:t>throughout all applications processes </a:t>
            </a:r>
          </a:p>
          <a:p>
            <a:pPr eaLnBrk="1" hangingPunct="1">
              <a:lnSpc>
                <a:spcPct val="90000"/>
              </a:lnSpc>
            </a:pPr>
            <a:endParaRPr lang="en-GB" b="1" dirty="0" smtClean="0"/>
          </a:p>
          <a:p>
            <a:pPr eaLnBrk="1" hangingPunct="1">
              <a:lnSpc>
                <a:spcPct val="90000"/>
              </a:lnSpc>
            </a:pPr>
            <a:r>
              <a:rPr lang="en-GB" b="1" dirty="0" smtClean="0">
                <a:solidFill>
                  <a:srgbClr val="0070C0"/>
                </a:solidFill>
              </a:rPr>
              <a:t>S</a:t>
            </a:r>
            <a:r>
              <a:rPr lang="en-GB" dirty="0" smtClean="0"/>
              <a:t>	- Situation	10%</a:t>
            </a:r>
          </a:p>
          <a:p>
            <a:pPr eaLnBrk="1" hangingPunct="1">
              <a:lnSpc>
                <a:spcPct val="90000"/>
              </a:lnSpc>
            </a:pPr>
            <a:r>
              <a:rPr lang="en-GB" b="1" dirty="0" smtClean="0">
                <a:solidFill>
                  <a:srgbClr val="0070C0"/>
                </a:solidFill>
              </a:rPr>
              <a:t>T</a:t>
            </a:r>
            <a:r>
              <a:rPr lang="en-GB" dirty="0" smtClean="0"/>
              <a:t>	- Task		10%</a:t>
            </a:r>
          </a:p>
          <a:p>
            <a:pPr eaLnBrk="1" hangingPunct="1">
              <a:lnSpc>
                <a:spcPct val="90000"/>
              </a:lnSpc>
            </a:pPr>
            <a:r>
              <a:rPr lang="en-GB" b="1" dirty="0" smtClean="0">
                <a:solidFill>
                  <a:srgbClr val="0070C0"/>
                </a:solidFill>
              </a:rPr>
              <a:t>A</a:t>
            </a:r>
            <a:r>
              <a:rPr lang="en-GB" dirty="0" smtClean="0"/>
              <a:t>	- Action	70%</a:t>
            </a:r>
          </a:p>
          <a:p>
            <a:pPr eaLnBrk="1" hangingPunct="1">
              <a:lnSpc>
                <a:spcPct val="90000"/>
              </a:lnSpc>
            </a:pPr>
            <a:r>
              <a:rPr lang="en-GB" b="1" dirty="0" smtClean="0">
                <a:solidFill>
                  <a:srgbClr val="0070C0"/>
                </a:solidFill>
              </a:rPr>
              <a:t>R</a:t>
            </a:r>
            <a:r>
              <a:rPr lang="en-GB" dirty="0" smtClean="0"/>
              <a:t> 	- Result 	10%</a:t>
            </a:r>
          </a:p>
          <a:p>
            <a:pPr marL="0" indent="0" eaLnBrk="1" hangingPunct="1">
              <a:lnSpc>
                <a:spcPct val="90000"/>
              </a:lnSpc>
              <a:buNone/>
            </a:pPr>
            <a:endParaRPr lang="en-GB" dirty="0" smtClean="0"/>
          </a:p>
          <a:p>
            <a:pPr eaLnBrk="1" hangingPunct="1">
              <a:lnSpc>
                <a:spcPct val="90000"/>
              </a:lnSpc>
            </a:pPr>
            <a:endParaRPr lang="en-GB" dirty="0" smtClean="0"/>
          </a:p>
        </p:txBody>
      </p:sp>
    </p:spTree>
    <p:custDataLst>
      <p:tags r:id="rId1"/>
    </p:custDataLst>
    <p:extLst>
      <p:ext uri="{BB962C8B-B14F-4D97-AF65-F5344CB8AC3E}">
        <p14:creationId xmlns:p14="http://schemas.microsoft.com/office/powerpoint/2010/main" val="1456791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STAR example</a:t>
            </a:r>
            <a:endParaRPr lang="en-GB" dirty="0">
              <a:solidFill>
                <a:schemeClr val="bg1"/>
              </a:solidFill>
            </a:endParaRPr>
          </a:p>
        </p:txBody>
      </p:sp>
      <p:sp>
        <p:nvSpPr>
          <p:cNvPr id="3" name="Content Placeholder 2"/>
          <p:cNvSpPr>
            <a:spLocks noGrp="1"/>
          </p:cNvSpPr>
          <p:nvPr>
            <p:ph idx="1"/>
          </p:nvPr>
        </p:nvSpPr>
        <p:spPr>
          <a:xfrm>
            <a:off x="467544" y="980728"/>
            <a:ext cx="8229600" cy="4896543"/>
          </a:xfrm>
        </p:spPr>
        <p:txBody>
          <a:bodyPr/>
          <a:lstStyle/>
          <a:p>
            <a:pPr marL="0" indent="0">
              <a:buNone/>
            </a:pPr>
            <a:r>
              <a:rPr lang="en-GB" sz="2000" b="1" dirty="0" smtClean="0"/>
              <a:t>Please describe a project/event you have had to organise and the obstacles you had to overcome</a:t>
            </a:r>
          </a:p>
          <a:p>
            <a:pPr marL="0" indent="0">
              <a:buNone/>
            </a:pPr>
            <a:r>
              <a:rPr lang="en-GB" sz="2000" b="1" dirty="0" smtClean="0"/>
              <a:t>S=</a:t>
            </a:r>
            <a:r>
              <a:rPr lang="en-GB" sz="2000" dirty="0" smtClean="0"/>
              <a:t> Whilst I was working as a Team Leader for </a:t>
            </a:r>
            <a:r>
              <a:rPr lang="en-GB" sz="2000" dirty="0"/>
              <a:t>S</a:t>
            </a:r>
            <a:r>
              <a:rPr lang="en-GB" sz="2000" dirty="0" smtClean="0"/>
              <a:t>uper Supermarket, I was responsible for  organising and allocating  the work of six  shelf fillers on each of my shifts</a:t>
            </a:r>
          </a:p>
          <a:p>
            <a:pPr marL="0" indent="0">
              <a:buNone/>
            </a:pPr>
            <a:r>
              <a:rPr lang="en-GB" sz="2000" b="1" dirty="0" smtClean="0"/>
              <a:t>T=</a:t>
            </a:r>
            <a:r>
              <a:rPr lang="en-GB" sz="2000" dirty="0" smtClean="0"/>
              <a:t> I had to ensure that  each shelf filler was aware of their duties and responsibilities, had enough shelves allocated  to them and completed their tasks by a certain time on each shift.</a:t>
            </a:r>
          </a:p>
          <a:p>
            <a:pPr marL="0" indent="0">
              <a:buNone/>
            </a:pPr>
            <a:r>
              <a:rPr lang="en-GB" sz="2000" b="1" dirty="0" smtClean="0"/>
              <a:t>A=</a:t>
            </a:r>
            <a:r>
              <a:rPr lang="en-GB" sz="2000" dirty="0" smtClean="0"/>
              <a:t> I drew up a plan for each shift taking into account  the number of staff available , the number of shelves to be filled  and estimated how long it would take  each team member to complete the task, taking lunch </a:t>
            </a:r>
            <a:r>
              <a:rPr lang="en-GB" sz="2000" dirty="0"/>
              <a:t>breaks into </a:t>
            </a:r>
            <a:r>
              <a:rPr lang="en-GB" sz="2000" dirty="0" smtClean="0"/>
              <a:t>account</a:t>
            </a:r>
          </a:p>
          <a:p>
            <a:pPr marL="0" indent="0">
              <a:buNone/>
            </a:pPr>
            <a:r>
              <a:rPr lang="en-GB" sz="2000" b="1" dirty="0" smtClean="0"/>
              <a:t>R=</a:t>
            </a:r>
            <a:r>
              <a:rPr lang="en-GB" sz="2000" dirty="0" smtClean="0"/>
              <a:t> The work was completed on time, my  Manager was  satisfied and happy with the plan I provided and complimented me on my excellent organisational and time management skills. </a:t>
            </a:r>
          </a:p>
        </p:txBody>
      </p:sp>
    </p:spTree>
    <p:custDataLst>
      <p:tags r:id="rId1"/>
    </p:custDataLst>
    <p:extLst>
      <p:ext uri="{BB962C8B-B14F-4D97-AF65-F5344CB8AC3E}">
        <p14:creationId xmlns:p14="http://schemas.microsoft.com/office/powerpoint/2010/main" val="3491603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STAR Example 2</a:t>
            </a:r>
            <a:endParaRPr lang="en-GB" dirty="0">
              <a:solidFill>
                <a:schemeClr val="bg1"/>
              </a:solidFill>
            </a:endParaRPr>
          </a:p>
        </p:txBody>
      </p:sp>
      <p:sp>
        <p:nvSpPr>
          <p:cNvPr id="4" name="Content Placeholder 3"/>
          <p:cNvSpPr>
            <a:spLocks noGrp="1"/>
          </p:cNvSpPr>
          <p:nvPr>
            <p:ph idx="1"/>
          </p:nvPr>
        </p:nvSpPr>
        <p:spPr/>
        <p:txBody>
          <a:bodyPr/>
          <a:lstStyle/>
          <a:p>
            <a:pPr marL="0" indent="0">
              <a:buNone/>
            </a:pPr>
            <a:r>
              <a:rPr lang="en-GB" sz="2000" b="1" dirty="0" smtClean="0"/>
              <a:t>Describe a time when you played an important role in a project as a member of a team:</a:t>
            </a:r>
          </a:p>
          <a:p>
            <a:pPr marL="0" lvl="0" indent="0">
              <a:buNone/>
            </a:pPr>
            <a:endParaRPr lang="en-GB" sz="2000" dirty="0" smtClean="0"/>
          </a:p>
          <a:p>
            <a:pPr marL="0" lvl="0" indent="0">
              <a:buNone/>
            </a:pPr>
            <a:r>
              <a:rPr lang="en-GB" sz="2000" dirty="0" smtClean="0"/>
              <a:t>Participated  as a </a:t>
            </a:r>
            <a:r>
              <a:rPr lang="en-GB" sz="2000" dirty="0"/>
              <a:t>member of the engineering team </a:t>
            </a:r>
            <a:r>
              <a:rPr lang="en-GB" sz="2000" dirty="0" smtClean="0"/>
              <a:t>in </a:t>
            </a:r>
            <a:r>
              <a:rPr lang="en-GB" sz="2000" dirty="0"/>
              <a:t>the Shell </a:t>
            </a:r>
            <a:r>
              <a:rPr lang="en-GB" sz="2000" dirty="0" err="1"/>
              <a:t>Uni</a:t>
            </a:r>
            <a:r>
              <a:rPr lang="en-GB" sz="2000" dirty="0"/>
              <a:t> project and built a car able to complete a set number of laps of a race track using as little fuel as possible.  Assisted in the design and fabrication of the car. Created CAD drawings, selected and cut suitable materials to the dimensions on the drawings and visited a local engineering fabricator to have the chassis welded. The project won the best in class.</a:t>
            </a:r>
          </a:p>
          <a:p>
            <a:pPr marL="0" indent="0">
              <a:buNone/>
            </a:pPr>
            <a:endParaRPr lang="en-GB" sz="2000" dirty="0" smtClean="0"/>
          </a:p>
        </p:txBody>
      </p:sp>
    </p:spTree>
    <p:custDataLst>
      <p:tags r:id="rId1"/>
    </p:custDataLst>
    <p:extLst>
      <p:ext uri="{BB962C8B-B14F-4D97-AF65-F5344CB8AC3E}">
        <p14:creationId xmlns:p14="http://schemas.microsoft.com/office/powerpoint/2010/main" val="3061229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3"/>
            <a:ext cx="8229600" cy="648071"/>
          </a:xfrm>
        </p:spPr>
        <p:txBody>
          <a:bodyPr>
            <a:normAutofit fontScale="90000"/>
          </a:bodyPr>
          <a:lstStyle/>
          <a:p>
            <a:r>
              <a:rPr lang="en-GB" dirty="0" smtClean="0">
                <a:solidFill>
                  <a:schemeClr val="bg1"/>
                </a:solidFill>
              </a:rPr>
              <a:t>The Good, the  Bad  &amp; the Ugly!</a:t>
            </a:r>
            <a:endParaRPr lang="en-GB" dirty="0">
              <a:solidFill>
                <a:schemeClr val="bg1"/>
              </a:solidFill>
            </a:endParaRPr>
          </a:p>
        </p:txBody>
      </p:sp>
      <p:pic>
        <p:nvPicPr>
          <p:cNvPr id="4"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1052736"/>
            <a:ext cx="332435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196752"/>
            <a:ext cx="2928938"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36539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1"/>
            <a:ext cx="8229600" cy="720079"/>
          </a:xfrm>
        </p:spPr>
        <p:txBody>
          <a:bodyPr>
            <a:normAutofit fontScale="90000"/>
          </a:bodyPr>
          <a:lstStyle/>
          <a:p>
            <a:r>
              <a:rPr lang="en-GB" dirty="0">
                <a:solidFill>
                  <a:schemeClr val="bg1"/>
                </a:solidFill>
              </a:rPr>
              <a:t>The Good, the  Bad  &amp; the Ugly!</a:t>
            </a:r>
            <a:endParaRPr lang="en-GB" dirty="0"/>
          </a:p>
        </p:txBody>
      </p:sp>
      <p:pic>
        <p:nvPicPr>
          <p:cNvPr id="4"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1124744"/>
            <a:ext cx="3112453"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169558"/>
            <a:ext cx="3540125"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93606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3"/>
            <a:ext cx="8229600" cy="792087"/>
          </a:xfrm>
        </p:spPr>
        <p:txBody>
          <a:bodyPr/>
          <a:lstStyle/>
          <a:p>
            <a:r>
              <a:rPr lang="en-GB" dirty="0">
                <a:solidFill>
                  <a:schemeClr val="bg1"/>
                </a:solidFill>
              </a:rPr>
              <a:t>The Good, the  Bad  &amp; the Ugly!</a:t>
            </a:r>
            <a:endParaRPr lang="en-GB" dirty="0"/>
          </a:p>
        </p:txBody>
      </p:sp>
      <p:pic>
        <p:nvPicPr>
          <p:cNvPr id="4"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27584" y="1124744"/>
            <a:ext cx="3437364"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231900"/>
            <a:ext cx="320516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066158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1"/>
            <a:ext cx="8229600" cy="648071"/>
          </a:xfrm>
        </p:spPr>
        <p:txBody>
          <a:bodyPr>
            <a:normAutofit fontScale="90000"/>
          </a:bodyPr>
          <a:lstStyle/>
          <a:p>
            <a:r>
              <a:rPr lang="en-GB" dirty="0">
                <a:solidFill>
                  <a:schemeClr val="bg1"/>
                </a:solidFill>
              </a:rPr>
              <a:t>The Good, the  Bad  &amp; the </a:t>
            </a:r>
            <a:r>
              <a:rPr lang="en-GB" dirty="0" smtClean="0">
                <a:solidFill>
                  <a:schemeClr val="bg1"/>
                </a:solidFill>
              </a:rPr>
              <a:t>Ugly!</a:t>
            </a:r>
            <a:endParaRPr lang="en-GB" dirty="0"/>
          </a:p>
        </p:txBody>
      </p:sp>
      <p:pic>
        <p:nvPicPr>
          <p:cNvPr id="4"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87624" y="1124744"/>
            <a:ext cx="3405584"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80112" y="1628800"/>
            <a:ext cx="2664296" cy="2554545"/>
          </a:xfrm>
          <a:prstGeom prst="rect">
            <a:avLst/>
          </a:prstGeom>
          <a:noFill/>
        </p:spPr>
        <p:txBody>
          <a:bodyPr wrap="square" rtlCol="0">
            <a:spAutoFit/>
          </a:bodyPr>
          <a:lstStyle/>
          <a:p>
            <a:r>
              <a:rPr lang="en-GB" sz="3200" dirty="0" smtClean="0"/>
              <a:t>Which is which??</a:t>
            </a:r>
          </a:p>
          <a:p>
            <a:r>
              <a:rPr lang="en-GB" sz="3200" dirty="0" smtClean="0"/>
              <a:t>Does your CV look like any of these?!</a:t>
            </a:r>
            <a:endParaRPr lang="en-GB" sz="3200" dirty="0"/>
          </a:p>
        </p:txBody>
      </p:sp>
    </p:spTree>
    <p:custDataLst>
      <p:tags r:id="rId1"/>
    </p:custDataLst>
    <p:extLst>
      <p:ext uri="{BB962C8B-B14F-4D97-AF65-F5344CB8AC3E}">
        <p14:creationId xmlns:p14="http://schemas.microsoft.com/office/powerpoint/2010/main" val="3269157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descr="H:\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8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My Career Toolkit Topic</a:t>
            </a:r>
            <a:endParaRPr lang="en-GB" dirty="0">
              <a:solidFill>
                <a:schemeClr val="bg1"/>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940" y="980728"/>
            <a:ext cx="7081629"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160" y="6145296"/>
            <a:ext cx="5400600" cy="369332"/>
          </a:xfrm>
          <a:prstGeom prst="rect">
            <a:avLst/>
          </a:prstGeom>
          <a:noFill/>
        </p:spPr>
        <p:txBody>
          <a:bodyPr wrap="square" rtlCol="0">
            <a:spAutoFit/>
          </a:bodyPr>
          <a:lstStyle/>
          <a:p>
            <a:r>
              <a:rPr lang="en-GB" b="1" dirty="0" smtClean="0">
                <a:solidFill>
                  <a:schemeClr val="bg1"/>
                </a:solidFill>
                <a:hlinkClick r:id="rId5"/>
              </a:rPr>
              <a:t>Employer Perspectives Videos</a:t>
            </a:r>
            <a:endParaRPr lang="en-GB" b="1" dirty="0">
              <a:solidFill>
                <a:schemeClr val="bg1"/>
              </a:solidFill>
            </a:endParaRPr>
          </a:p>
        </p:txBody>
      </p:sp>
    </p:spTree>
    <p:custDataLst>
      <p:tags r:id="rId1"/>
    </p:custDataLst>
    <p:extLst>
      <p:ext uri="{BB962C8B-B14F-4D97-AF65-F5344CB8AC3E}">
        <p14:creationId xmlns:p14="http://schemas.microsoft.com/office/powerpoint/2010/main" val="2286096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Careers &amp; Employability Centre</a:t>
            </a:r>
            <a:endParaRPr lang="en-GB" dirty="0">
              <a:solidFill>
                <a:schemeClr val="bg1"/>
              </a:solidFill>
            </a:endParaRPr>
          </a:p>
        </p:txBody>
      </p:sp>
      <p:sp>
        <p:nvSpPr>
          <p:cNvPr id="3" name="Content Placeholder 2"/>
          <p:cNvSpPr>
            <a:spLocks noGrp="1"/>
          </p:cNvSpPr>
          <p:nvPr>
            <p:ph idx="1"/>
          </p:nvPr>
        </p:nvSpPr>
        <p:spPr>
          <a:xfrm>
            <a:off x="457200" y="990600"/>
            <a:ext cx="8229600" cy="4549998"/>
          </a:xfrm>
        </p:spPr>
        <p:txBody>
          <a:bodyPr/>
          <a:lstStyle/>
          <a:p>
            <a:pPr marL="0" indent="0" algn="ctr">
              <a:buNone/>
            </a:pPr>
            <a:r>
              <a:rPr lang="en-GB" b="1" u="sng" dirty="0" smtClean="0"/>
              <a:t>How we support students and graduates</a:t>
            </a:r>
            <a:endParaRPr lang="en-GB" sz="2800" dirty="0" smtClean="0"/>
          </a:p>
          <a:p>
            <a:endParaRPr lang="en-GB" sz="2800" dirty="0" smtClean="0"/>
          </a:p>
          <a:p>
            <a:r>
              <a:rPr lang="en-GB" sz="2800" dirty="0" smtClean="0"/>
              <a:t>Offer one-to-one careers advice sessions, at the Careers Centre</a:t>
            </a:r>
          </a:p>
          <a:p>
            <a:r>
              <a:rPr lang="en-GB" sz="2800" dirty="0" smtClean="0"/>
              <a:t>15 minute discussion, if you require longer please book a 30 min appointment via </a:t>
            </a:r>
            <a:r>
              <a:rPr lang="en-GB" sz="2800" dirty="0" err="1" smtClean="0"/>
              <a:t>MyCareer</a:t>
            </a:r>
            <a:r>
              <a:rPr lang="en-GB" sz="2800" dirty="0" smtClean="0"/>
              <a:t>. </a:t>
            </a:r>
          </a:p>
          <a:p>
            <a:r>
              <a:rPr lang="en-GB" sz="2800" dirty="0" smtClean="0"/>
              <a:t>CVs, application checks, mock interviews, job seeking advice, careers guidance, employer events</a:t>
            </a:r>
          </a:p>
          <a:p>
            <a:pPr marL="0" indent="0">
              <a:buNone/>
            </a:pPr>
            <a:endParaRPr lang="en-GB" dirty="0" smtClean="0"/>
          </a:p>
          <a:p>
            <a:pPr marL="0" indent="0" algn="ctr">
              <a:buNone/>
            </a:pPr>
            <a:endParaRPr lang="en-GB" dirty="0"/>
          </a:p>
          <a:p>
            <a:pPr marL="0" indent="0" algn="ctr">
              <a:buNone/>
            </a:pPr>
            <a:endParaRPr lang="en-GB" dirty="0"/>
          </a:p>
        </p:txBody>
      </p:sp>
    </p:spTree>
    <p:custDataLst>
      <p:tags r:id="rId1"/>
    </p:custDataLst>
    <p:extLst>
      <p:ext uri="{BB962C8B-B14F-4D97-AF65-F5344CB8AC3E}">
        <p14:creationId xmlns:p14="http://schemas.microsoft.com/office/powerpoint/2010/main" val="3763147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p:spPr>
        <p:txBody>
          <a:bodyPr lIns="90488" tIns="44450" rIns="90488" bIns="44450">
            <a:normAutofit/>
          </a:bodyPr>
          <a:lstStyle/>
          <a:p>
            <a:pPr eaLnBrk="1" hangingPunct="1"/>
            <a:r>
              <a:rPr lang="en-GB" sz="4000" dirty="0" smtClean="0">
                <a:solidFill>
                  <a:schemeClr val="bg1"/>
                </a:solidFill>
              </a:rPr>
              <a:t>Cover </a:t>
            </a:r>
            <a:r>
              <a:rPr lang="en-GB" sz="4000" dirty="0" err="1" smtClean="0">
                <a:solidFill>
                  <a:schemeClr val="bg1"/>
                </a:solidFill>
              </a:rPr>
              <a:t>Letter..why</a:t>
            </a:r>
            <a:r>
              <a:rPr lang="en-GB" sz="4000" dirty="0" smtClean="0">
                <a:solidFill>
                  <a:schemeClr val="bg1"/>
                </a:solidFill>
              </a:rPr>
              <a:t> you need one</a:t>
            </a:r>
          </a:p>
        </p:txBody>
      </p:sp>
      <p:sp>
        <p:nvSpPr>
          <p:cNvPr id="26627" name="Rectangle 3"/>
          <p:cNvSpPr>
            <a:spLocks noGrp="1" noChangeArrowheads="1"/>
          </p:cNvSpPr>
          <p:nvPr>
            <p:ph type="body" sz="half" idx="1"/>
          </p:nvPr>
        </p:nvSpPr>
        <p:spPr>
          <a:xfrm>
            <a:off x="295275" y="1254125"/>
            <a:ext cx="8267700" cy="4367213"/>
          </a:xfrm>
          <a:noFill/>
        </p:spPr>
        <p:txBody>
          <a:bodyPr lIns="90488" tIns="44450" rIns="90488" bIns="44450"/>
          <a:lstStyle/>
          <a:p>
            <a:pPr eaLnBrk="1" hangingPunct="1">
              <a:buFontTx/>
              <a:buNone/>
            </a:pPr>
            <a:r>
              <a:rPr lang="en-GB" sz="2400" dirty="0" smtClean="0"/>
              <a:t>	The covering letter gives you the opportunity to get recruiters interested in you and your CV, it allows you to</a:t>
            </a:r>
          </a:p>
          <a:p>
            <a:pPr eaLnBrk="1" hangingPunct="1">
              <a:buFontTx/>
              <a:buNone/>
            </a:pPr>
            <a:endParaRPr lang="en-GB" sz="2400" b="1" dirty="0" smtClean="0"/>
          </a:p>
          <a:p>
            <a:r>
              <a:rPr lang="en-GB" sz="2400" dirty="0"/>
              <a:t>D</a:t>
            </a:r>
            <a:r>
              <a:rPr lang="en-GB" sz="2400" dirty="0" smtClean="0"/>
              <a:t>emonstrate to the employer your interest in the job and your knowledge of the company </a:t>
            </a:r>
          </a:p>
          <a:p>
            <a:r>
              <a:rPr lang="en-GB" sz="2400" dirty="0" smtClean="0"/>
              <a:t>highlight your unique selling points </a:t>
            </a:r>
          </a:p>
          <a:p>
            <a:r>
              <a:rPr lang="en-GB" sz="2400" dirty="0" smtClean="0"/>
              <a:t>provide additional information</a:t>
            </a:r>
          </a:p>
          <a:p>
            <a:r>
              <a:rPr lang="en-GB" sz="2400" dirty="0" smtClean="0"/>
              <a:t>explain any personal circumstances</a:t>
            </a:r>
          </a:p>
          <a:p>
            <a:pPr eaLnBrk="1" hangingPunct="1"/>
            <a:endParaRPr lang="en-GB" sz="2400" dirty="0" smtClean="0"/>
          </a:p>
        </p:txBody>
      </p:sp>
    </p:spTree>
    <p:custDataLst>
      <p:tags r:id="rId1"/>
    </p:custDataLst>
    <p:extLst>
      <p:ext uri="{BB962C8B-B14F-4D97-AF65-F5344CB8AC3E}">
        <p14:creationId xmlns:p14="http://schemas.microsoft.com/office/powerpoint/2010/main" val="13810085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16633"/>
            <a:ext cx="8229600" cy="720079"/>
          </a:xfrm>
          <a:noFill/>
        </p:spPr>
        <p:txBody>
          <a:bodyPr lIns="90488" tIns="44450" rIns="90488" bIns="44450">
            <a:normAutofit fontScale="90000"/>
          </a:bodyPr>
          <a:lstStyle/>
          <a:p>
            <a:pPr eaLnBrk="1" hangingPunct="1"/>
            <a:r>
              <a:rPr lang="en-GB" dirty="0" smtClean="0">
                <a:solidFill>
                  <a:schemeClr val="bg1"/>
                </a:solidFill>
              </a:rPr>
              <a:t>Cover letter - layout</a:t>
            </a:r>
          </a:p>
        </p:txBody>
      </p:sp>
      <p:sp>
        <p:nvSpPr>
          <p:cNvPr id="27651" name="Rectangle 3"/>
          <p:cNvSpPr>
            <a:spLocks noGrp="1" noChangeArrowheads="1"/>
          </p:cNvSpPr>
          <p:nvPr>
            <p:ph type="body" idx="1"/>
          </p:nvPr>
        </p:nvSpPr>
        <p:spPr>
          <a:xfrm>
            <a:off x="827584" y="1124744"/>
            <a:ext cx="7772400" cy="4536504"/>
          </a:xfrm>
          <a:noFill/>
        </p:spPr>
        <p:txBody>
          <a:bodyPr lIns="90488" tIns="44450" rIns="90488" bIns="44450"/>
          <a:lstStyle/>
          <a:p>
            <a:pPr eaLnBrk="1" hangingPunct="1"/>
            <a:r>
              <a:rPr lang="en-GB" sz="2800" dirty="0" smtClean="0"/>
              <a:t>Word-processed, unless requested otherwise</a:t>
            </a:r>
          </a:p>
          <a:p>
            <a:pPr eaLnBrk="1" hangingPunct="1"/>
            <a:r>
              <a:rPr lang="en-GB" sz="2800" dirty="0" smtClean="0"/>
              <a:t>Consistent font with your CV</a:t>
            </a:r>
          </a:p>
          <a:p>
            <a:pPr eaLnBrk="1" hangingPunct="1"/>
            <a:r>
              <a:rPr lang="en-GB" sz="2800" dirty="0" smtClean="0"/>
              <a:t>One page of A4 </a:t>
            </a:r>
          </a:p>
          <a:p>
            <a:pPr eaLnBrk="1" hangingPunct="1"/>
            <a:r>
              <a:rPr lang="en-GB" sz="2800" dirty="0" smtClean="0"/>
              <a:t>Three or four paragraphs</a:t>
            </a:r>
          </a:p>
          <a:p>
            <a:pPr eaLnBrk="1" hangingPunct="1"/>
            <a:r>
              <a:rPr lang="en-GB" sz="2800" dirty="0" smtClean="0"/>
              <a:t>Keep to the point</a:t>
            </a:r>
          </a:p>
          <a:p>
            <a:pPr eaLnBrk="1" hangingPunct="1"/>
            <a:r>
              <a:rPr lang="en-GB" sz="2800" dirty="0" smtClean="0"/>
              <a:t>Use clear language</a:t>
            </a:r>
          </a:p>
          <a:p>
            <a:pPr eaLnBrk="1" hangingPunct="1">
              <a:buFontTx/>
              <a:buNone/>
            </a:pPr>
            <a:endParaRPr lang="en-GB" sz="2400" dirty="0" smtClean="0"/>
          </a:p>
        </p:txBody>
      </p:sp>
    </p:spTree>
    <p:custDataLst>
      <p:tags r:id="rId1"/>
    </p:custDataLst>
    <p:extLst>
      <p:ext uri="{BB962C8B-B14F-4D97-AF65-F5344CB8AC3E}">
        <p14:creationId xmlns:p14="http://schemas.microsoft.com/office/powerpoint/2010/main" val="275575603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Content</a:t>
            </a:r>
            <a:endParaRPr lang="en-GB" dirty="0">
              <a:solidFill>
                <a:schemeClr val="bg1"/>
              </a:solidFill>
            </a:endParaRPr>
          </a:p>
        </p:txBody>
      </p:sp>
      <p:sp>
        <p:nvSpPr>
          <p:cNvPr id="3" name="Content Placeholder 2"/>
          <p:cNvSpPr>
            <a:spLocks noGrp="1"/>
          </p:cNvSpPr>
          <p:nvPr>
            <p:ph idx="1"/>
          </p:nvPr>
        </p:nvSpPr>
        <p:spPr/>
        <p:txBody>
          <a:bodyPr/>
          <a:lstStyle/>
          <a:p>
            <a:r>
              <a:rPr lang="en-GB" dirty="0" smtClean="0"/>
              <a:t>1</a:t>
            </a:r>
            <a:r>
              <a:rPr lang="en-GB" baseline="30000" dirty="0" smtClean="0"/>
              <a:t>st</a:t>
            </a:r>
            <a:r>
              <a:rPr lang="en-GB" dirty="0" smtClean="0"/>
              <a:t> - Introduce yourself, state what are you studying and why you are writing to them.</a:t>
            </a:r>
          </a:p>
          <a:p>
            <a:r>
              <a:rPr lang="en-GB" dirty="0" smtClean="0"/>
              <a:t>2</a:t>
            </a:r>
            <a:r>
              <a:rPr lang="en-GB" baseline="30000" dirty="0" smtClean="0"/>
              <a:t>nd</a:t>
            </a:r>
            <a:r>
              <a:rPr lang="en-GB" dirty="0" smtClean="0"/>
              <a:t> - Include </a:t>
            </a:r>
            <a:r>
              <a:rPr lang="en-GB" dirty="0"/>
              <a:t>information about why you are a suitable candidate for this job. </a:t>
            </a:r>
            <a:endParaRPr lang="en-GB" dirty="0" smtClean="0"/>
          </a:p>
          <a:p>
            <a:r>
              <a:rPr lang="en-GB" dirty="0" smtClean="0"/>
              <a:t>3</a:t>
            </a:r>
            <a:r>
              <a:rPr lang="en-GB" baseline="30000" dirty="0" smtClean="0"/>
              <a:t>rd</a:t>
            </a:r>
            <a:r>
              <a:rPr lang="en-GB" dirty="0" smtClean="0"/>
              <a:t> - Here </a:t>
            </a:r>
            <a:r>
              <a:rPr lang="en-GB" dirty="0"/>
              <a:t>you can demonstrate your knowledge of the </a:t>
            </a:r>
            <a:r>
              <a:rPr lang="en-GB" dirty="0" smtClean="0"/>
              <a:t>organisation</a:t>
            </a:r>
          </a:p>
          <a:p>
            <a:r>
              <a:rPr lang="en-GB" dirty="0" smtClean="0"/>
              <a:t>4</a:t>
            </a:r>
            <a:r>
              <a:rPr lang="en-GB" baseline="30000" dirty="0" smtClean="0"/>
              <a:t>th</a:t>
            </a:r>
            <a:r>
              <a:rPr lang="en-GB" dirty="0" smtClean="0"/>
              <a:t> – Positive ending</a:t>
            </a:r>
            <a:endParaRPr lang="en-GB" dirty="0"/>
          </a:p>
        </p:txBody>
      </p:sp>
    </p:spTree>
    <p:custDataLst>
      <p:tags r:id="rId1"/>
    </p:custDataLst>
    <p:extLst>
      <p:ext uri="{BB962C8B-B14F-4D97-AF65-F5344CB8AC3E}">
        <p14:creationId xmlns:p14="http://schemas.microsoft.com/office/powerpoint/2010/main" val="1183571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Applying via email</a:t>
            </a:r>
            <a:endParaRPr lang="en-GB" dirty="0">
              <a:solidFill>
                <a:schemeClr val="bg1"/>
              </a:solidFill>
            </a:endParaRPr>
          </a:p>
        </p:txBody>
      </p:sp>
      <p:pic>
        <p:nvPicPr>
          <p:cNvPr id="4" name="Picture 3" descr="Screen Shot 2015-03-31 at 14.23.25.png"/>
          <p:cNvPicPr>
            <a:picLocks noChangeAspect="1"/>
          </p:cNvPicPr>
          <p:nvPr/>
        </p:nvPicPr>
        <p:blipFill>
          <a:blip r:embed="rId4"/>
          <a:stretch>
            <a:fillRect/>
          </a:stretch>
        </p:blipFill>
        <p:spPr>
          <a:xfrm>
            <a:off x="762000" y="914400"/>
            <a:ext cx="7581418" cy="5029200"/>
          </a:xfrm>
          <a:prstGeom prst="rect">
            <a:avLst/>
          </a:prstGeom>
        </p:spPr>
      </p:pic>
      <p:sp>
        <p:nvSpPr>
          <p:cNvPr id="5" name="TextBox 4"/>
          <p:cNvSpPr txBox="1"/>
          <p:nvPr/>
        </p:nvSpPr>
        <p:spPr>
          <a:xfrm>
            <a:off x="381000" y="3657600"/>
            <a:ext cx="8382000" cy="2308324"/>
          </a:xfrm>
          <a:prstGeom prst="rect">
            <a:avLst/>
          </a:prstGeom>
          <a:solidFill>
            <a:schemeClr val="bg1"/>
          </a:solidFill>
        </p:spPr>
        <p:txBody>
          <a:bodyPr wrap="square" rtlCol="0">
            <a:spAutoFit/>
          </a:bodyPr>
          <a:lstStyle/>
          <a:p>
            <a:r>
              <a:rPr lang="en-US" sz="1600" b="1" dirty="0"/>
              <a:t>Poor Application</a:t>
            </a:r>
          </a:p>
          <a:p>
            <a:pPr>
              <a:buFont typeface="Arial"/>
              <a:buChar char="•"/>
            </a:pPr>
            <a:r>
              <a:rPr lang="en-US" sz="1600" dirty="0"/>
              <a:t> The name of the attachment shows this is just one of many roles applied for</a:t>
            </a:r>
          </a:p>
          <a:p>
            <a:pPr>
              <a:buFont typeface="Arial"/>
              <a:buChar char="•"/>
            </a:pPr>
            <a:r>
              <a:rPr lang="en-US" sz="1600" dirty="0"/>
              <a:t>The lack of named contact shows the applicant hasn’t done their research</a:t>
            </a:r>
          </a:p>
          <a:p>
            <a:pPr>
              <a:buFont typeface="Arial"/>
              <a:buChar char="•"/>
            </a:pPr>
            <a:r>
              <a:rPr lang="en-US" sz="1600" dirty="0"/>
              <a:t>The writer is enthusiastic and says something about their experience but has made a bad assumption that the employer can get most of the information they need from the CV</a:t>
            </a:r>
          </a:p>
          <a:p>
            <a:pPr>
              <a:buFont typeface="Arial"/>
              <a:buChar char="•"/>
            </a:pPr>
            <a:r>
              <a:rPr lang="en-US" sz="1600" dirty="0"/>
              <a:t>The overall tone is unprofessional and a little arrogant, using superlatives such as perfect, superb etc. despite offering little to substantiate claims made</a:t>
            </a:r>
          </a:p>
          <a:p>
            <a:pPr>
              <a:buFont typeface="Arial"/>
              <a:buChar char="•"/>
            </a:pPr>
            <a:r>
              <a:rPr lang="en-US" sz="1600" dirty="0"/>
              <a:t>The text is poorly planned with no structure and contains spelling and grammatical errors.  It ends very abruptly.</a:t>
            </a:r>
          </a:p>
        </p:txBody>
      </p:sp>
    </p:spTree>
    <p:custDataLst>
      <p:tags r:id="rId1"/>
    </p:custDataLst>
    <p:extLst>
      <p:ext uri="{BB962C8B-B14F-4D97-AF65-F5344CB8AC3E}">
        <p14:creationId xmlns:p14="http://schemas.microsoft.com/office/powerpoint/2010/main" val="2118302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5-03-31 at 14.39.51.png"/>
          <p:cNvPicPr>
            <a:picLocks noChangeAspect="1"/>
          </p:cNvPicPr>
          <p:nvPr/>
        </p:nvPicPr>
        <p:blipFill>
          <a:blip r:embed="rId4"/>
          <a:stretch>
            <a:fillRect/>
          </a:stretch>
        </p:blipFill>
        <p:spPr>
          <a:xfrm>
            <a:off x="762000" y="914400"/>
            <a:ext cx="7620000" cy="4643437"/>
          </a:xfrm>
          <a:prstGeom prst="rect">
            <a:avLst/>
          </a:prstGeom>
        </p:spPr>
      </p:pic>
      <p:sp>
        <p:nvSpPr>
          <p:cNvPr id="6" name="TextBox 5"/>
          <p:cNvSpPr txBox="1"/>
          <p:nvPr/>
        </p:nvSpPr>
        <p:spPr>
          <a:xfrm>
            <a:off x="827584" y="4293096"/>
            <a:ext cx="6912768" cy="2308324"/>
          </a:xfrm>
          <a:prstGeom prst="rect">
            <a:avLst/>
          </a:prstGeom>
          <a:solidFill>
            <a:schemeClr val="bg1"/>
          </a:solidFill>
        </p:spPr>
        <p:txBody>
          <a:bodyPr wrap="square" rtlCol="0">
            <a:spAutoFit/>
          </a:bodyPr>
          <a:lstStyle/>
          <a:p>
            <a:r>
              <a:rPr lang="en-US" sz="1600" b="1" dirty="0" smtClean="0">
                <a:latin typeface="Arial" pitchFamily="34" charset="0"/>
                <a:cs typeface="Arial" pitchFamily="34" charset="0"/>
              </a:rPr>
              <a:t>Better application</a:t>
            </a:r>
            <a:endParaRPr lang="en-US" sz="1600" b="1" dirty="0" smtClean="0">
              <a:solidFill>
                <a:srgbClr val="FFFFFF"/>
              </a:solidFill>
              <a:latin typeface="Arial" pitchFamily="34" charset="0"/>
              <a:cs typeface="Arial" pitchFamily="34" charset="0"/>
            </a:endParaRPr>
          </a:p>
          <a:p>
            <a:pPr>
              <a:buFont typeface="Arial"/>
              <a:buChar char="•"/>
            </a:pPr>
            <a:r>
              <a:rPr lang="en-US" sz="1600" dirty="0" smtClean="0">
                <a:latin typeface="Arial" pitchFamily="34" charset="0"/>
                <a:cs typeface="Arial" pitchFamily="34" charset="0"/>
              </a:rPr>
              <a:t>The applicant references their CV and quickly establishes their experience and interest in the role</a:t>
            </a:r>
          </a:p>
          <a:p>
            <a:pPr>
              <a:buFont typeface="Arial"/>
              <a:buChar char="•"/>
            </a:pPr>
            <a:r>
              <a:rPr lang="en-US" sz="1600" dirty="0" smtClean="0">
                <a:latin typeface="Arial" pitchFamily="34" charset="0"/>
                <a:cs typeface="Arial" pitchFamily="34" charset="0"/>
              </a:rPr>
              <a:t>The second paragraph informs the reader WHY the applicant wants to work for this </a:t>
            </a:r>
            <a:r>
              <a:rPr lang="en-US" sz="1600" dirty="0" err="1" smtClean="0">
                <a:latin typeface="Arial" pitchFamily="34" charset="0"/>
                <a:cs typeface="Arial" pitchFamily="34" charset="0"/>
              </a:rPr>
              <a:t>organisation</a:t>
            </a:r>
            <a:endParaRPr lang="en-US" sz="1600" dirty="0" smtClean="0">
              <a:latin typeface="Arial" pitchFamily="34" charset="0"/>
              <a:cs typeface="Arial" pitchFamily="34" charset="0"/>
            </a:endParaRPr>
          </a:p>
          <a:p>
            <a:pPr>
              <a:buFont typeface="Arial"/>
              <a:buChar char="•"/>
            </a:pPr>
            <a:r>
              <a:rPr lang="en-US" sz="1600" dirty="0" smtClean="0">
                <a:latin typeface="Arial" pitchFamily="34" charset="0"/>
                <a:cs typeface="Arial" pitchFamily="34" charset="0"/>
              </a:rPr>
              <a:t>The next two paragraphs relate to the job and give clear examples and evidence of their relevant experience</a:t>
            </a:r>
          </a:p>
          <a:p>
            <a:pPr>
              <a:buFont typeface="Arial"/>
              <a:buChar char="•"/>
            </a:pPr>
            <a:r>
              <a:rPr lang="en-US" sz="1600" dirty="0" smtClean="0">
                <a:latin typeface="Arial" pitchFamily="34" charset="0"/>
                <a:cs typeface="Arial" pitchFamily="34" charset="0"/>
              </a:rPr>
              <a:t>Strengths are indicated abut not overstated</a:t>
            </a:r>
          </a:p>
          <a:p>
            <a:pPr>
              <a:buFont typeface="Arial"/>
              <a:buChar char="•"/>
            </a:pPr>
            <a:r>
              <a:rPr lang="en-US" sz="1600" dirty="0" smtClean="0">
                <a:latin typeface="Arial" pitchFamily="34" charset="0"/>
                <a:cs typeface="Arial" pitchFamily="34" charset="0"/>
              </a:rPr>
              <a:t>The message ends politely</a:t>
            </a:r>
            <a:endParaRPr lang="en-US" sz="1600" dirty="0">
              <a:latin typeface="Arial" pitchFamily="34" charset="0"/>
              <a:cs typeface="Arial" pitchFamily="34" charset="0"/>
            </a:endParaRP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34938" y="196850"/>
            <a:ext cx="9009062" cy="676275"/>
          </a:xfrm>
        </p:spPr>
        <p:txBody>
          <a:bodyPr>
            <a:normAutofit fontScale="90000"/>
          </a:bodyPr>
          <a:lstStyle/>
          <a:p>
            <a:pPr eaLnBrk="1" hangingPunct="1"/>
            <a:r>
              <a:rPr lang="en-GB" sz="4000" dirty="0" smtClean="0">
                <a:solidFill>
                  <a:schemeClr val="bg1"/>
                </a:solidFill>
              </a:rPr>
              <a:t>The final check</a:t>
            </a:r>
          </a:p>
        </p:txBody>
      </p:sp>
      <p:sp>
        <p:nvSpPr>
          <p:cNvPr id="28675" name="Rectangle 3"/>
          <p:cNvSpPr>
            <a:spLocks noGrp="1" noChangeArrowheads="1"/>
          </p:cNvSpPr>
          <p:nvPr>
            <p:ph type="body" sz="half" idx="1"/>
          </p:nvPr>
        </p:nvSpPr>
        <p:spPr>
          <a:xfrm>
            <a:off x="457200" y="1328738"/>
            <a:ext cx="8686800" cy="4367212"/>
          </a:xfrm>
        </p:spPr>
        <p:txBody>
          <a:bodyPr/>
          <a:lstStyle/>
          <a:p>
            <a:pPr eaLnBrk="1" hangingPunct="1"/>
            <a:r>
              <a:rPr lang="en-GB" sz="2800" dirty="0" smtClean="0"/>
              <a:t>Spelling and Grammar</a:t>
            </a:r>
          </a:p>
          <a:p>
            <a:pPr eaLnBrk="1" hangingPunct="1"/>
            <a:r>
              <a:rPr lang="en-GB" sz="2800" dirty="0" smtClean="0"/>
              <a:t>Are all your answers/examples relevant?</a:t>
            </a:r>
          </a:p>
          <a:p>
            <a:pPr eaLnBrk="1" hangingPunct="1"/>
            <a:r>
              <a:rPr lang="en-GB" sz="2800" dirty="0" smtClean="0"/>
              <a:t>Is all your time accounted for?</a:t>
            </a:r>
          </a:p>
          <a:p>
            <a:pPr eaLnBrk="1" hangingPunct="1"/>
            <a:r>
              <a:rPr lang="en-GB" sz="2800" dirty="0" smtClean="0"/>
              <a:t>Have you followed all instructions?</a:t>
            </a:r>
          </a:p>
          <a:p>
            <a:pPr eaLnBrk="1" hangingPunct="1"/>
            <a:r>
              <a:rPr lang="en-GB" sz="2800" dirty="0" smtClean="0"/>
              <a:t>Get your CV and cover letter checked before sending it out</a:t>
            </a:r>
          </a:p>
          <a:p>
            <a:pPr eaLnBrk="1" hangingPunct="1"/>
            <a:r>
              <a:rPr lang="en-GB" sz="2800" dirty="0" smtClean="0"/>
              <a:t>Keep a copy for future reference</a:t>
            </a:r>
          </a:p>
          <a:p>
            <a:pPr eaLnBrk="1" hangingPunct="1"/>
            <a:endParaRPr lang="en-GB" sz="2800" b="1" dirty="0" smtClean="0"/>
          </a:p>
        </p:txBody>
      </p:sp>
    </p:spTree>
    <p:custDataLst>
      <p:tags r:id="rId1"/>
    </p:custDataLst>
    <p:extLst>
      <p:ext uri="{BB962C8B-B14F-4D97-AF65-F5344CB8AC3E}">
        <p14:creationId xmlns:p14="http://schemas.microsoft.com/office/powerpoint/2010/main" val="600610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Interviews and Assessment Centres</a:t>
            </a:r>
            <a:endParaRPr lang="en-GB" dirty="0">
              <a:solidFill>
                <a:schemeClr val="bg1"/>
              </a:solidFil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51520" y="980728"/>
            <a:ext cx="5256584" cy="491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275856" y="3645024"/>
            <a:ext cx="2448272" cy="180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626" y="1876425"/>
            <a:ext cx="3268162" cy="28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22396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3"/>
            <a:ext cx="8229600" cy="792087"/>
          </a:xfrm>
        </p:spPr>
        <p:txBody>
          <a:bodyPr/>
          <a:lstStyle/>
          <a:p>
            <a:r>
              <a:rPr lang="en-GB" dirty="0" smtClean="0">
                <a:solidFill>
                  <a:schemeClr val="bg1"/>
                </a:solidFill>
              </a:rPr>
              <a:t>Interviews</a:t>
            </a:r>
            <a:endParaRPr lang="en-GB" dirty="0">
              <a:solidFill>
                <a:schemeClr val="bg1"/>
              </a:solidFill>
            </a:endParaRPr>
          </a:p>
        </p:txBody>
      </p:sp>
      <p:sp>
        <p:nvSpPr>
          <p:cNvPr id="3" name="Content Placeholder 2"/>
          <p:cNvSpPr>
            <a:spLocks noGrp="1"/>
          </p:cNvSpPr>
          <p:nvPr>
            <p:ph idx="1"/>
          </p:nvPr>
        </p:nvSpPr>
        <p:spPr>
          <a:xfrm>
            <a:off x="457200" y="1124744"/>
            <a:ext cx="8229600" cy="4621715"/>
          </a:xfrm>
        </p:spPr>
        <p:txBody>
          <a:bodyPr/>
          <a:lstStyle/>
          <a:p>
            <a:pPr marL="0" indent="0">
              <a:buNone/>
            </a:pPr>
            <a:r>
              <a:rPr lang="en-GB" dirty="0" smtClean="0">
                <a:hlinkClick r:id="rId2"/>
              </a:rPr>
              <a:t>www.rgu.ac.uk/mycareertoolkit</a:t>
            </a:r>
            <a:r>
              <a:rPr lang="en-GB" dirty="0" smtClean="0"/>
              <a:t> </a:t>
            </a:r>
            <a:endParaRPr lang="en-GB"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112" t="19026" r="12009" b="16448"/>
          <a:stretch/>
        </p:blipFill>
        <p:spPr bwMode="auto">
          <a:xfrm>
            <a:off x="2064774" y="1848465"/>
            <a:ext cx="5043949" cy="3431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3954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FFFF"/>
                </a:solidFill>
              </a:rPr>
              <a:t>Interview Questions</a:t>
            </a:r>
            <a:endParaRPr lang="en-US" dirty="0">
              <a:solidFill>
                <a:srgbClr val="FFFFFF"/>
              </a:solidFill>
            </a:endParaRPr>
          </a:p>
        </p:txBody>
      </p:sp>
      <p:sp>
        <p:nvSpPr>
          <p:cNvPr id="3" name="Content Placeholder 2"/>
          <p:cNvSpPr>
            <a:spLocks noGrp="1"/>
          </p:cNvSpPr>
          <p:nvPr>
            <p:ph idx="1"/>
          </p:nvPr>
        </p:nvSpPr>
        <p:spPr>
          <a:xfrm>
            <a:off x="457200" y="1066800"/>
            <a:ext cx="8229600" cy="479647"/>
          </a:xfrm>
        </p:spPr>
        <p:txBody>
          <a:bodyPr/>
          <a:lstStyle/>
          <a:p>
            <a:pPr>
              <a:buNone/>
            </a:pPr>
            <a:r>
              <a:rPr lang="en-US" sz="1800" dirty="0" smtClean="0"/>
              <a:t>Example interview questions can be found in the toolkit topic ‘Interview Questions’</a:t>
            </a:r>
            <a:endParaRPr lang="en-US" sz="1800" dirty="0"/>
          </a:p>
        </p:txBody>
      </p:sp>
      <p:pic>
        <p:nvPicPr>
          <p:cNvPr id="4" name="Picture 3" descr="Screen Shot 2015-03-31 at 15.06.09.png"/>
          <p:cNvPicPr>
            <a:picLocks noChangeAspect="1"/>
          </p:cNvPicPr>
          <p:nvPr/>
        </p:nvPicPr>
        <p:blipFill>
          <a:blip r:embed="rId4"/>
          <a:stretch>
            <a:fillRect/>
          </a:stretch>
        </p:blipFill>
        <p:spPr>
          <a:xfrm>
            <a:off x="1981201" y="1524000"/>
            <a:ext cx="5105400" cy="4502925"/>
          </a:xfrm>
          <a:prstGeom prst="rect">
            <a:avLst/>
          </a:prstGeom>
        </p:spPr>
      </p:pic>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solidFill>
                  <a:schemeClr val="bg1"/>
                </a:solidFill>
              </a:rPr>
              <a:t>Where to start your placement search</a:t>
            </a:r>
            <a:endParaRPr lang="en-GB" sz="4000" dirty="0">
              <a:solidFill>
                <a:schemeClr val="bg1"/>
              </a:solidFill>
            </a:endParaRPr>
          </a:p>
        </p:txBody>
      </p:sp>
      <p:sp>
        <p:nvSpPr>
          <p:cNvPr id="3" name="Content Placeholder 2"/>
          <p:cNvSpPr>
            <a:spLocks noGrp="1"/>
          </p:cNvSpPr>
          <p:nvPr>
            <p:ph idx="1"/>
          </p:nvPr>
        </p:nvSpPr>
        <p:spPr>
          <a:xfrm>
            <a:off x="457200" y="1196753"/>
            <a:ext cx="6563072" cy="4549998"/>
          </a:xfrm>
        </p:spPr>
        <p:txBody>
          <a:bodyPr/>
          <a:lstStyle/>
          <a:p>
            <a:r>
              <a:rPr lang="en-GB" dirty="0" err="1" smtClean="0"/>
              <a:t>InPlace</a:t>
            </a:r>
            <a:endParaRPr lang="en-GB" dirty="0" smtClean="0"/>
          </a:p>
          <a:p>
            <a:r>
              <a:rPr lang="en-GB" dirty="0" err="1" smtClean="0"/>
              <a:t>MyCareer</a:t>
            </a:r>
            <a:r>
              <a:rPr lang="en-GB" dirty="0" smtClean="0"/>
              <a:t>: Jobs and Events</a:t>
            </a:r>
          </a:p>
          <a:p>
            <a:r>
              <a:rPr lang="en-GB" dirty="0" smtClean="0"/>
              <a:t>Graduate Recruitment Websites</a:t>
            </a:r>
          </a:p>
          <a:p>
            <a:r>
              <a:rPr lang="en-GB" dirty="0" smtClean="0"/>
              <a:t>The Hidden Job Market – Speculative Applications</a:t>
            </a:r>
          </a:p>
          <a:p>
            <a:r>
              <a:rPr lang="en-GB" dirty="0" smtClean="0"/>
              <a:t>Social Media and Networking</a:t>
            </a:r>
          </a:p>
          <a:p>
            <a:r>
              <a:rPr lang="en-GB" dirty="0" smtClean="0"/>
              <a:t>Careers Fairs</a:t>
            </a:r>
          </a:p>
          <a:p>
            <a:r>
              <a:rPr lang="en-GB" dirty="0" smtClean="0"/>
              <a:t>Newspapers </a:t>
            </a:r>
            <a:endParaRPr lang="en-GB" dirty="0"/>
          </a:p>
          <a:p>
            <a:endParaRPr lang="en-GB" dirty="0" smtClean="0"/>
          </a:p>
          <a:p>
            <a:endParaRPr lang="en-GB" dirty="0"/>
          </a:p>
        </p:txBody>
      </p:sp>
      <p:pic>
        <p:nvPicPr>
          <p:cNvPr id="3074" name="Picture 2" descr="http://ts1.mm.bing.net/th?&amp;id=JN.%2b9OiPh9zT2LUdAk6V7o%2bFQ&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923" y="3501008"/>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3942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My Career Toolkit</a:t>
            </a:r>
          </a:p>
        </p:txBody>
      </p:sp>
      <p:sp>
        <p:nvSpPr>
          <p:cNvPr id="4" name="TextBox 3"/>
          <p:cNvSpPr txBox="1"/>
          <p:nvPr/>
        </p:nvSpPr>
        <p:spPr>
          <a:xfrm>
            <a:off x="1995784" y="1223174"/>
            <a:ext cx="4961139" cy="523220"/>
          </a:xfrm>
          <a:prstGeom prst="rect">
            <a:avLst/>
          </a:prstGeom>
          <a:noFill/>
        </p:spPr>
        <p:txBody>
          <a:bodyPr wrap="none" rtlCol="0">
            <a:spAutoFit/>
          </a:bodyPr>
          <a:lstStyle/>
          <a:p>
            <a:pPr algn="ctr"/>
            <a:r>
              <a:rPr lang="en-GB" sz="2800" b="1" dirty="0" smtClean="0">
                <a:latin typeface="+mn-lt"/>
              </a:rPr>
              <a:t>www.rgu.ac.uk/mycareertoolkit</a:t>
            </a:r>
            <a:endParaRPr lang="en-GB" sz="2800" b="1" dirty="0">
              <a:latin typeface="+mn-lt"/>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57896"/>
            <a:ext cx="4479816" cy="3521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148064" y="1844824"/>
            <a:ext cx="3456384" cy="2554545"/>
          </a:xfrm>
          <a:prstGeom prst="rect">
            <a:avLst/>
          </a:prstGeom>
          <a:noFill/>
        </p:spPr>
        <p:txBody>
          <a:bodyPr wrap="square" rtlCol="0">
            <a:spAutoFit/>
          </a:bodyPr>
          <a:lstStyle/>
          <a:p>
            <a:pPr marL="0" lvl="0" indent="0">
              <a:buNone/>
            </a:pPr>
            <a:r>
              <a:rPr lang="en-GB" sz="1600" b="1" dirty="0">
                <a:latin typeface="+mn-lt"/>
              </a:rPr>
              <a:t>My Career Toolkit </a:t>
            </a:r>
            <a:r>
              <a:rPr lang="en-GB" sz="1600" dirty="0" smtClean="0">
                <a:latin typeface="+mn-lt"/>
              </a:rPr>
              <a:t>is </a:t>
            </a:r>
            <a:r>
              <a:rPr lang="en-GB" sz="1600" dirty="0">
                <a:latin typeface="+mn-lt"/>
              </a:rPr>
              <a:t>our main online resource, featuring interactive topics </a:t>
            </a:r>
            <a:r>
              <a:rPr lang="en-GB" sz="1600" dirty="0" smtClean="0">
                <a:latin typeface="+mn-lt"/>
              </a:rPr>
              <a:t>. Topics </a:t>
            </a:r>
            <a:r>
              <a:rPr lang="en-GB" sz="1600" dirty="0">
                <a:latin typeface="+mn-lt"/>
              </a:rPr>
              <a:t>include:</a:t>
            </a:r>
            <a:r>
              <a:rPr lang="en-GB" sz="1600" dirty="0" smtClean="0">
                <a:latin typeface="+mn-lt"/>
              </a:rPr>
              <a:t> </a:t>
            </a:r>
          </a:p>
          <a:p>
            <a:pPr marL="0" lvl="0" indent="0">
              <a:buNone/>
            </a:pPr>
            <a:endParaRPr lang="en-GB" sz="1600" dirty="0" smtClean="0">
              <a:latin typeface="+mn-lt"/>
            </a:endParaRPr>
          </a:p>
          <a:p>
            <a:pPr marL="285750" indent="-285750">
              <a:buFont typeface="Arial" pitchFamily="34" charset="0"/>
              <a:buChar char="•"/>
            </a:pPr>
            <a:r>
              <a:rPr lang="en-GB" sz="1600" i="1" dirty="0" smtClean="0">
                <a:latin typeface="+mn-lt"/>
              </a:rPr>
              <a:t>Workplace </a:t>
            </a:r>
            <a:r>
              <a:rPr lang="en-GB" sz="1600" i="1" dirty="0">
                <a:latin typeface="+mn-lt"/>
              </a:rPr>
              <a:t>Professional </a:t>
            </a:r>
            <a:r>
              <a:rPr lang="en-GB" sz="1600" i="1" dirty="0" smtClean="0">
                <a:latin typeface="+mn-lt"/>
              </a:rPr>
              <a:t>Behaviours</a:t>
            </a:r>
          </a:p>
          <a:p>
            <a:pPr marL="285750" indent="-285750">
              <a:buFont typeface="Arial" pitchFamily="34" charset="0"/>
              <a:buChar char="•"/>
            </a:pPr>
            <a:r>
              <a:rPr lang="en-GB" sz="1600" i="1" dirty="0" smtClean="0">
                <a:latin typeface="+mn-lt"/>
              </a:rPr>
              <a:t>Writing a Winning CV</a:t>
            </a:r>
          </a:p>
          <a:p>
            <a:pPr marL="285750" indent="-285750">
              <a:buFont typeface="Arial" pitchFamily="34" charset="0"/>
              <a:buChar char="•"/>
            </a:pPr>
            <a:r>
              <a:rPr lang="en-GB" sz="1600" i="1" dirty="0" smtClean="0">
                <a:latin typeface="+mn-lt"/>
              </a:rPr>
              <a:t>Interview Questions</a:t>
            </a:r>
            <a:endParaRPr lang="en-GB" sz="1600" i="1" dirty="0">
              <a:latin typeface="+mn-lt"/>
            </a:endParaRPr>
          </a:p>
          <a:p>
            <a:pPr marL="285750" indent="-285750">
              <a:buFont typeface="Arial" pitchFamily="34" charset="0"/>
              <a:buChar char="•"/>
            </a:pPr>
            <a:r>
              <a:rPr lang="en-GB" sz="1600" i="1" dirty="0">
                <a:latin typeface="+mn-lt"/>
              </a:rPr>
              <a:t>Postgraduate Study and Career Development</a:t>
            </a:r>
          </a:p>
          <a:p>
            <a:pPr marL="285750" indent="-285750">
              <a:buFont typeface="Arial" pitchFamily="34" charset="0"/>
              <a:buChar char="•"/>
            </a:pPr>
            <a:r>
              <a:rPr lang="en-GB" sz="1600" i="1" dirty="0">
                <a:latin typeface="+mn-lt"/>
              </a:rPr>
              <a:t>Identifying and Selling Skills</a:t>
            </a:r>
          </a:p>
        </p:txBody>
      </p:sp>
    </p:spTree>
    <p:custDataLst>
      <p:tags r:id="rId1"/>
    </p:custDataLst>
    <p:extLst>
      <p:ext uri="{BB962C8B-B14F-4D97-AF65-F5344CB8AC3E}">
        <p14:creationId xmlns:p14="http://schemas.microsoft.com/office/powerpoint/2010/main" val="3026739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My Career Toolkit Topic</a:t>
            </a:r>
            <a:endParaRPr lang="en-GB" dirty="0">
              <a:solidFill>
                <a:schemeClr val="bg1"/>
              </a:solidFill>
            </a:endParaRPr>
          </a:p>
        </p:txBody>
      </p:sp>
      <p:pic>
        <p:nvPicPr>
          <p:cNvPr id="4"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76799" y="1196975"/>
            <a:ext cx="6790402"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0027498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8640"/>
            <a:ext cx="8638299" cy="594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645552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Social Media Networks</a:t>
            </a:r>
            <a:endParaRPr lang="en-US" dirty="0">
              <a:solidFill>
                <a:schemeClr val="bg1"/>
              </a:solidFill>
            </a:endParaRPr>
          </a:p>
        </p:txBody>
      </p:sp>
      <p:sp>
        <p:nvSpPr>
          <p:cNvPr id="3" name="Content Placeholder 2"/>
          <p:cNvSpPr>
            <a:spLocks noGrp="1"/>
          </p:cNvSpPr>
          <p:nvPr>
            <p:ph idx="1"/>
          </p:nvPr>
        </p:nvSpPr>
        <p:spPr>
          <a:xfrm>
            <a:off x="457200" y="1066800"/>
            <a:ext cx="8229600" cy="4191000"/>
          </a:xfrm>
        </p:spPr>
        <p:txBody>
          <a:bodyPr/>
          <a:lstStyle/>
          <a:p>
            <a:r>
              <a:rPr lang="en-US" sz="2400" b="1" dirty="0" smtClean="0"/>
              <a:t>Use Twitter / </a:t>
            </a:r>
            <a:r>
              <a:rPr lang="en-US" sz="2400" b="1" dirty="0" err="1" smtClean="0"/>
              <a:t>Linkedin</a:t>
            </a:r>
            <a:r>
              <a:rPr lang="en-US" sz="2400" b="1" dirty="0" smtClean="0"/>
              <a:t> / </a:t>
            </a:r>
            <a:r>
              <a:rPr lang="en-US" sz="2400" b="1" dirty="0" err="1" smtClean="0"/>
              <a:t>Facebook</a:t>
            </a:r>
            <a:r>
              <a:rPr lang="en-US" sz="2400" b="1" dirty="0" smtClean="0"/>
              <a:t> / blogs to gather knowledge, information, advice, look for work and make contacts</a:t>
            </a:r>
            <a:endParaRPr lang="en-GB" sz="2400" dirty="0" smtClean="0"/>
          </a:p>
          <a:p>
            <a:r>
              <a:rPr lang="en-GB" sz="2400" dirty="0" smtClean="0"/>
              <a:t>Recent research shows 98% of hiring managers view candidate profiles on </a:t>
            </a:r>
            <a:r>
              <a:rPr lang="en-GB" sz="2400" dirty="0" err="1" smtClean="0"/>
              <a:t>Linkedin</a:t>
            </a:r>
            <a:r>
              <a:rPr lang="en-GB" sz="2400" dirty="0" smtClean="0"/>
              <a:t> prior to interview</a:t>
            </a:r>
          </a:p>
          <a:p>
            <a:r>
              <a:rPr lang="en-GB" sz="2400" dirty="0" smtClean="0"/>
              <a:t>92% of companies use social media for recruiting</a:t>
            </a:r>
          </a:p>
          <a:p>
            <a:r>
              <a:rPr lang="en-US" sz="2400" dirty="0" smtClean="0"/>
              <a:t>Delete old or unused social media accounts.</a:t>
            </a:r>
            <a:r>
              <a:rPr lang="en-US" sz="2800" dirty="0" smtClean="0"/>
              <a:t>  </a:t>
            </a:r>
            <a:endParaRPr lang="en-US" sz="2000" dirty="0" smtClean="0"/>
          </a:p>
          <a:p>
            <a:r>
              <a:rPr lang="en-US" sz="2400" dirty="0" smtClean="0"/>
              <a:t>Keep your identity consistent, showcasing your experience </a:t>
            </a:r>
            <a:r>
              <a:rPr lang="en-US" sz="2400" b="1" dirty="0" smtClean="0"/>
              <a:t>professionally and thoughtfully. </a:t>
            </a:r>
          </a:p>
          <a:p>
            <a:endParaRPr lang="en-US" sz="2000" dirty="0" smtClean="0"/>
          </a:p>
        </p:txBody>
      </p:sp>
      <p:pic>
        <p:nvPicPr>
          <p:cNvPr id="5" name="Picture 4"/>
          <p:cNvPicPr>
            <a:picLocks noChangeAspect="1"/>
          </p:cNvPicPr>
          <p:nvPr/>
        </p:nvPicPr>
        <p:blipFill>
          <a:blip r:embed="rId4"/>
          <a:stretch>
            <a:fillRect/>
          </a:stretch>
        </p:blipFill>
        <p:spPr>
          <a:xfrm>
            <a:off x="3429000" y="4800600"/>
            <a:ext cx="1858085" cy="1143000"/>
          </a:xfrm>
          <a:prstGeom prst="rect">
            <a:avLst/>
          </a:prstGeom>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RGU Social Networks</a:t>
            </a:r>
            <a:endParaRPr lang="en-GB" dirty="0">
              <a:solidFill>
                <a:schemeClr val="bg1"/>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66800"/>
            <a:ext cx="693420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24200" y="5334000"/>
            <a:ext cx="3405161" cy="369332"/>
          </a:xfrm>
          <a:prstGeom prst="rect">
            <a:avLst/>
          </a:prstGeom>
          <a:noFill/>
        </p:spPr>
        <p:txBody>
          <a:bodyPr wrap="none" rtlCol="0">
            <a:spAutoFit/>
          </a:bodyPr>
          <a:lstStyle/>
          <a:p>
            <a:r>
              <a:rPr lang="en-US" dirty="0" smtClean="0">
                <a:hlinkClick r:id="rId5"/>
              </a:rPr>
              <a:t>https://students.linkedin.com/uk</a:t>
            </a:r>
            <a:r>
              <a:rPr lang="en-US" dirty="0" smtClean="0"/>
              <a:t> </a:t>
            </a:r>
            <a:endParaRPr lang="en-US" dirty="0"/>
          </a:p>
        </p:txBody>
      </p:sp>
      <p:sp>
        <p:nvSpPr>
          <p:cNvPr id="3" name="TextBox 2"/>
          <p:cNvSpPr txBox="1"/>
          <p:nvPr/>
        </p:nvSpPr>
        <p:spPr>
          <a:xfrm>
            <a:off x="395536" y="6165304"/>
            <a:ext cx="5616624" cy="369332"/>
          </a:xfrm>
          <a:prstGeom prst="rect">
            <a:avLst/>
          </a:prstGeom>
          <a:noFill/>
        </p:spPr>
        <p:txBody>
          <a:bodyPr wrap="square" rtlCol="0">
            <a:spAutoFit/>
          </a:bodyPr>
          <a:lstStyle/>
          <a:p>
            <a:r>
              <a:rPr lang="en-GB" dirty="0" smtClean="0">
                <a:solidFill>
                  <a:schemeClr val="bg1"/>
                </a:solidFill>
              </a:rPr>
              <a:t>N.B.  Be professional at all times</a:t>
            </a:r>
            <a:endParaRPr lang="en-GB" dirty="0">
              <a:solidFill>
                <a:schemeClr val="bg1"/>
              </a:solidFill>
            </a:endParaRPr>
          </a:p>
        </p:txBody>
      </p:sp>
    </p:spTree>
    <p:custDataLst>
      <p:tags r:id="rId1"/>
    </p:custDataLst>
    <p:extLst>
      <p:ext uri="{BB962C8B-B14F-4D97-AF65-F5344CB8AC3E}">
        <p14:creationId xmlns:p14="http://schemas.microsoft.com/office/powerpoint/2010/main" val="2520804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6" t="12038" r="1324" b="4291"/>
          <a:stretch/>
        </p:blipFill>
        <p:spPr bwMode="auto">
          <a:xfrm>
            <a:off x="1120877" y="1219201"/>
            <a:ext cx="6459794" cy="4434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6999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FFFF"/>
                </a:solidFill>
              </a:rPr>
              <a:t>Take a moment</a:t>
            </a:r>
            <a:endParaRPr lang="en-US" dirty="0">
              <a:solidFill>
                <a:srgbClr val="FFFFFF"/>
              </a:solidFill>
            </a:endParaRPr>
          </a:p>
        </p:txBody>
      </p:sp>
      <p:sp>
        <p:nvSpPr>
          <p:cNvPr id="3" name="Content Placeholder 2"/>
          <p:cNvSpPr>
            <a:spLocks noGrp="1"/>
          </p:cNvSpPr>
          <p:nvPr>
            <p:ph idx="1"/>
          </p:nvPr>
        </p:nvSpPr>
        <p:spPr/>
        <p:txBody>
          <a:bodyPr/>
          <a:lstStyle/>
          <a:p>
            <a:pPr algn="ctr">
              <a:buNone/>
            </a:pPr>
            <a:endParaRPr lang="en-US" dirty="0" smtClean="0"/>
          </a:p>
          <a:p>
            <a:pPr algn="ctr">
              <a:buNone/>
            </a:pPr>
            <a:r>
              <a:rPr lang="en-US" dirty="0" smtClean="0"/>
              <a:t>Do you know what your options are?</a:t>
            </a:r>
          </a:p>
          <a:p>
            <a:pPr algn="ctr">
              <a:buNone/>
            </a:pPr>
            <a:r>
              <a:rPr lang="en-US" dirty="0" smtClean="0"/>
              <a:t>Are you happy with your CV?</a:t>
            </a:r>
          </a:p>
          <a:p>
            <a:pPr algn="ctr">
              <a:buNone/>
            </a:pPr>
            <a:r>
              <a:rPr lang="en-US" dirty="0" smtClean="0"/>
              <a:t>Are you prepared for interviews?</a:t>
            </a:r>
          </a:p>
          <a:p>
            <a:pPr algn="ctr">
              <a:buNone/>
            </a:pPr>
            <a:r>
              <a:rPr lang="en-US" b="1" dirty="0" smtClean="0"/>
              <a:t>Do you have a plan?</a:t>
            </a:r>
          </a:p>
          <a:p>
            <a:endParaRPr lang="en-US" dirty="0"/>
          </a:p>
        </p:txBody>
      </p:sp>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1"/>
            <a:ext cx="8229600" cy="648071"/>
          </a:xfrm>
        </p:spPr>
        <p:txBody>
          <a:bodyPr>
            <a:normAutofit fontScale="90000"/>
          </a:bodyPr>
          <a:lstStyle/>
          <a:p>
            <a:r>
              <a:rPr lang="en-GB" dirty="0" smtClean="0">
                <a:solidFill>
                  <a:schemeClr val="bg1"/>
                </a:solidFill>
              </a:rPr>
              <a:t>What now?</a:t>
            </a:r>
            <a:endParaRPr lang="en-GB" dirty="0">
              <a:solidFill>
                <a:schemeClr val="bg1"/>
              </a:solidFill>
            </a:endParaRPr>
          </a:p>
        </p:txBody>
      </p:sp>
      <p:sp>
        <p:nvSpPr>
          <p:cNvPr id="3" name="Content Placeholder 2"/>
          <p:cNvSpPr>
            <a:spLocks noGrp="1"/>
          </p:cNvSpPr>
          <p:nvPr>
            <p:ph idx="1"/>
          </p:nvPr>
        </p:nvSpPr>
        <p:spPr>
          <a:xfrm>
            <a:off x="457200" y="1196752"/>
            <a:ext cx="8229600" cy="4549707"/>
          </a:xfrm>
        </p:spPr>
        <p:txBody>
          <a:bodyPr/>
          <a:lstStyle/>
          <a:p>
            <a:r>
              <a:rPr lang="en-GB" dirty="0" smtClean="0"/>
              <a:t>You will receive an email with a link to a Moodle page</a:t>
            </a:r>
          </a:p>
          <a:p>
            <a:r>
              <a:rPr lang="en-GB" dirty="0" smtClean="0"/>
              <a:t>Moodle page will have :</a:t>
            </a:r>
          </a:p>
          <a:p>
            <a:pPr marL="0" indent="0">
              <a:buNone/>
            </a:pPr>
            <a:r>
              <a:rPr lang="en-GB" dirty="0" smtClean="0"/>
              <a:t>		 - this presentation</a:t>
            </a:r>
          </a:p>
          <a:p>
            <a:pPr marL="0" indent="0">
              <a:buNone/>
            </a:pPr>
            <a:r>
              <a:rPr lang="en-GB" dirty="0"/>
              <a:t>	</a:t>
            </a:r>
            <a:r>
              <a:rPr lang="en-GB" dirty="0" smtClean="0"/>
              <a:t>	 - CV templates</a:t>
            </a:r>
          </a:p>
          <a:p>
            <a:pPr marL="0" indent="0">
              <a:buNone/>
            </a:pPr>
            <a:r>
              <a:rPr lang="en-GB" dirty="0"/>
              <a:t>	</a:t>
            </a:r>
            <a:r>
              <a:rPr lang="en-GB" dirty="0" smtClean="0"/>
              <a:t>	 - further online resources</a:t>
            </a:r>
          </a:p>
          <a:p>
            <a:r>
              <a:rPr lang="en-GB" smtClean="0"/>
              <a:t>We will arrange </a:t>
            </a:r>
            <a:r>
              <a:rPr lang="en-GB" dirty="0" smtClean="0"/>
              <a:t>a date for follow up CV feedback</a:t>
            </a:r>
          </a:p>
          <a:p>
            <a:pPr marL="0" indent="0">
              <a:buNone/>
            </a:pPr>
            <a:r>
              <a:rPr lang="en-GB" dirty="0" smtClean="0"/>
              <a:t>	</a:t>
            </a:r>
            <a:endParaRPr lang="en-GB" dirty="0"/>
          </a:p>
        </p:txBody>
      </p:sp>
    </p:spTree>
    <p:custDataLst>
      <p:tags r:id="rId1"/>
    </p:custDataLst>
    <p:extLst>
      <p:ext uri="{BB962C8B-B14F-4D97-AF65-F5344CB8AC3E}">
        <p14:creationId xmlns:p14="http://schemas.microsoft.com/office/powerpoint/2010/main" val="1920086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Keep in touch</a:t>
            </a:r>
            <a:endParaRPr lang="en-US" dirty="0">
              <a:solidFill>
                <a:schemeClr val="bg1"/>
              </a:solidFill>
            </a:endParaRPr>
          </a:p>
        </p:txBody>
      </p:sp>
      <p:sp>
        <p:nvSpPr>
          <p:cNvPr id="3" name="Content Placeholder 2"/>
          <p:cNvSpPr>
            <a:spLocks noGrp="1"/>
          </p:cNvSpPr>
          <p:nvPr>
            <p:ph idx="1"/>
          </p:nvPr>
        </p:nvSpPr>
        <p:spPr>
          <a:xfrm>
            <a:off x="457200" y="1066800"/>
            <a:ext cx="8229600" cy="4549998"/>
          </a:xfrm>
        </p:spPr>
        <p:txBody>
          <a:bodyPr/>
          <a:lstStyle/>
          <a:p>
            <a:pPr algn="ctr">
              <a:buNone/>
            </a:pPr>
            <a:r>
              <a:rPr lang="en-GB" altLang="en-US" dirty="0" smtClean="0"/>
              <a:t>careers@rgu.ac.uk</a:t>
            </a:r>
            <a:endParaRPr lang="en-GB" altLang="en-US" dirty="0"/>
          </a:p>
          <a:p>
            <a:pPr algn="ctr">
              <a:buNone/>
            </a:pPr>
            <a:endParaRPr lang="en-GB" altLang="en-US" dirty="0" smtClean="0"/>
          </a:p>
          <a:p>
            <a:pPr algn="ctr">
              <a:buNone/>
            </a:pPr>
            <a:r>
              <a:rPr lang="en-GB" altLang="en-US" dirty="0" smtClean="0"/>
              <a:t>@</a:t>
            </a:r>
            <a:r>
              <a:rPr lang="en-GB" altLang="en-US" dirty="0" err="1" smtClean="0"/>
              <a:t>rgucareers</a:t>
            </a:r>
            <a:r>
              <a:rPr lang="en-GB" altLang="en-US" dirty="0" smtClean="0"/>
              <a:t>            </a:t>
            </a:r>
          </a:p>
          <a:p>
            <a:pPr algn="ctr">
              <a:buNone/>
            </a:pPr>
            <a:r>
              <a:rPr lang="en-GB" altLang="en-US" dirty="0" err="1" smtClean="0"/>
              <a:t>www.facebook.com/rgucareers</a:t>
            </a:r>
            <a:endParaRPr lang="en-GB" altLang="en-US" dirty="0" smtClean="0">
              <a:solidFill>
                <a:srgbClr val="660066"/>
              </a:solidFill>
            </a:endParaRPr>
          </a:p>
          <a:p>
            <a:pPr algn="ctr">
              <a:buNone/>
            </a:pPr>
            <a:r>
              <a:rPr lang="en-GB" altLang="en-US" dirty="0" smtClean="0">
                <a:hlinkClick r:id="rId4"/>
              </a:rPr>
              <a:t>www.rgu.ac.uk/mycareertoolkit</a:t>
            </a:r>
            <a:r>
              <a:rPr lang="en-GB" altLang="en-US" dirty="0" smtClean="0"/>
              <a:t> </a:t>
            </a:r>
          </a:p>
          <a:p>
            <a:pPr algn="ctr">
              <a:buNone/>
            </a:pPr>
            <a:endParaRPr lang="en-GB" altLang="en-US" b="1" dirty="0" smtClean="0"/>
          </a:p>
          <a:p>
            <a:pPr algn="ctr">
              <a:buNone/>
            </a:pPr>
            <a:endParaRPr lang="en-GB" altLang="en-US" dirty="0" smtClean="0"/>
          </a:p>
          <a:p>
            <a:pPr algn="ctr">
              <a:buNone/>
            </a:pPr>
            <a:r>
              <a:rPr lang="en-GB" altLang="en-US" smtClean="0"/>
              <a:t>  </a:t>
            </a:r>
            <a:endParaRPr lang="en-GB" altLang="en-US" dirty="0" smtClean="0"/>
          </a:p>
          <a:p>
            <a:pPr algn="ctr">
              <a:buNone/>
            </a:pPr>
            <a:endParaRPr lang="en-US" dirty="0" smtClean="0"/>
          </a:p>
          <a:p>
            <a:pPr algn="ctr">
              <a:buNone/>
            </a:pPr>
            <a:endParaRPr lang="en-US" dirty="0"/>
          </a:p>
        </p:txBody>
      </p:sp>
      <p:pic>
        <p:nvPicPr>
          <p:cNvPr id="4"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9739" y="2200340"/>
            <a:ext cx="648072" cy="52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1640" y="2852936"/>
            <a:ext cx="604538" cy="60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9"/>
            <a:ext cx="8229600" cy="648071"/>
          </a:xfrm>
        </p:spPr>
        <p:txBody>
          <a:bodyPr>
            <a:normAutofit fontScale="90000"/>
          </a:bodyPr>
          <a:lstStyle/>
          <a:p>
            <a:r>
              <a:rPr lang="en-GB" dirty="0" smtClean="0">
                <a:solidFill>
                  <a:schemeClr val="bg1"/>
                </a:solidFill>
              </a:rPr>
              <a:t>Any questions?</a:t>
            </a:r>
            <a:endParaRPr lang="en-GB" dirty="0">
              <a:solidFill>
                <a:schemeClr val="bg1"/>
              </a:solidFill>
            </a:endParaRPr>
          </a:p>
        </p:txBody>
      </p:sp>
      <p:sp>
        <p:nvSpPr>
          <p:cNvPr id="4" name="Rectangle 3"/>
          <p:cNvSpPr/>
          <p:nvPr/>
        </p:nvSpPr>
        <p:spPr>
          <a:xfrm>
            <a:off x="2771800" y="1988840"/>
            <a:ext cx="3312368" cy="2400657"/>
          </a:xfrm>
          <a:prstGeom prst="rect">
            <a:avLst/>
          </a:prstGeom>
          <a:noFill/>
        </p:spPr>
        <p:txBody>
          <a:bodyPr wrap="square" lIns="91440" tIns="45720" rIns="91440" bIns="45720">
            <a:spAutoFit/>
          </a:bodyPr>
          <a:lstStyle/>
          <a:p>
            <a:pPr algn="ctr"/>
            <a:r>
              <a:rPr lang="en-US" sz="15000" b="1" cap="none" spc="0" dirty="0" smtClean="0">
                <a:ln w="17780" cmpd="sng">
                  <a:solidFill>
                    <a:schemeClr val="accent1">
                      <a:tint val="3000"/>
                    </a:schemeClr>
                  </a:solidFill>
                  <a:prstDash val="solid"/>
                  <a:miter lim="800000"/>
                </a:ln>
                <a:solidFill>
                  <a:schemeClr val="accent4"/>
                </a:solidFill>
                <a:effectLst>
                  <a:outerShdw blurRad="55000" dist="50800" dir="5400000" algn="tl">
                    <a:srgbClr val="000000">
                      <a:alpha val="33000"/>
                    </a:srgbClr>
                  </a:outerShdw>
                </a:effectLst>
              </a:rPr>
              <a:t>?</a:t>
            </a:r>
            <a:endParaRPr lang="en-US" sz="15000" b="1" cap="none" spc="0" dirty="0">
              <a:ln w="17780" cmpd="sng">
                <a:solidFill>
                  <a:schemeClr val="accent1">
                    <a:tint val="3000"/>
                  </a:schemeClr>
                </a:solidFill>
                <a:prstDash val="solid"/>
                <a:miter lim="800000"/>
              </a:ln>
              <a:solidFill>
                <a:schemeClr val="accent4"/>
              </a:solidFill>
              <a:effectLst>
                <a:outerShdw blurRad="55000" dist="50800" dir="5400000" algn="tl">
                  <a:srgbClr val="000000">
                    <a:alpha val="33000"/>
                  </a:srgbClr>
                </a:outerShdw>
              </a:effectLst>
            </a:endParaRPr>
          </a:p>
        </p:txBody>
      </p:sp>
    </p:spTree>
    <p:custDataLst>
      <p:tags r:id="rId1"/>
    </p:custDataLst>
    <p:extLst>
      <p:ext uri="{BB962C8B-B14F-4D97-AF65-F5344CB8AC3E}">
        <p14:creationId xmlns:p14="http://schemas.microsoft.com/office/powerpoint/2010/main" val="1409858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Your course specific resources</a:t>
            </a:r>
            <a:endParaRPr lang="en-GB" dirty="0">
              <a:solidFill>
                <a:schemeClr val="bg1"/>
              </a:solidFill>
            </a:endParaRPr>
          </a:p>
        </p:txBody>
      </p:sp>
      <p:pic>
        <p:nvPicPr>
          <p:cNvPr id="6" name="Picture 5"/>
          <p:cNvPicPr/>
          <p:nvPr/>
        </p:nvPicPr>
        <p:blipFill rotWithShape="1">
          <a:blip r:embed="rId4"/>
          <a:srcRect t="11435" r="2038" b="6029"/>
          <a:stretch/>
        </p:blipFill>
        <p:spPr bwMode="auto">
          <a:xfrm>
            <a:off x="755576" y="1052736"/>
            <a:ext cx="6480720" cy="4392488"/>
          </a:xfrm>
          <a:prstGeom prst="rect">
            <a:avLst/>
          </a:prstGeom>
          <a:ln>
            <a:noFill/>
          </a:ln>
          <a:extLst>
            <a:ext uri="{53640926-AAD7-44D8-BBD7-CCE9431645EC}">
              <a14:shadowObscured xmlns:a14="http://schemas.microsoft.com/office/drawing/2010/main"/>
            </a:ext>
          </a:extLst>
        </p:spPr>
      </p:pic>
      <p:sp>
        <p:nvSpPr>
          <p:cNvPr id="7" name="Oval 6"/>
          <p:cNvSpPr/>
          <p:nvPr/>
        </p:nvSpPr>
        <p:spPr>
          <a:xfrm>
            <a:off x="5148064" y="3405187"/>
            <a:ext cx="1495425" cy="4095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Oval 7"/>
          <p:cNvSpPr/>
          <p:nvPr/>
        </p:nvSpPr>
        <p:spPr>
          <a:xfrm>
            <a:off x="5220072" y="4178487"/>
            <a:ext cx="1495425" cy="409575"/>
          </a:xfrm>
          <a:prstGeom prst="ellipse">
            <a:avLst/>
          </a:prstGeom>
          <a:noFill/>
          <a:ln w="76200" cap="flat" cmpd="sng" algn="ctr">
            <a:solidFill>
              <a:srgbClr val="FF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custDataLst>
      <p:tags r:id="rId1"/>
    </p:custDataLst>
    <p:extLst>
      <p:ext uri="{BB962C8B-B14F-4D97-AF65-F5344CB8AC3E}">
        <p14:creationId xmlns:p14="http://schemas.microsoft.com/office/powerpoint/2010/main" val="1397872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95536" y="188641"/>
            <a:ext cx="8229600" cy="648072"/>
          </a:xfrm>
        </p:spPr>
        <p:txBody>
          <a:bodyPr>
            <a:normAutofit fontScale="90000"/>
          </a:bodyPr>
          <a:lstStyle/>
          <a:p>
            <a:pPr eaLnBrk="1" hangingPunct="1"/>
            <a:r>
              <a:rPr lang="en-GB" dirty="0" smtClean="0">
                <a:solidFill>
                  <a:schemeClr val="bg1"/>
                </a:solidFill>
              </a:rPr>
              <a:t>CV Preparation</a:t>
            </a:r>
          </a:p>
        </p:txBody>
      </p:sp>
      <p:sp>
        <p:nvSpPr>
          <p:cNvPr id="11267" name="Rectangle 3"/>
          <p:cNvSpPr>
            <a:spLocks noGrp="1" noChangeArrowheads="1"/>
          </p:cNvSpPr>
          <p:nvPr>
            <p:ph type="body" idx="1"/>
          </p:nvPr>
        </p:nvSpPr>
        <p:spPr>
          <a:xfrm>
            <a:off x="457200" y="1268761"/>
            <a:ext cx="8579296" cy="4392488"/>
          </a:xfrm>
        </p:spPr>
        <p:txBody>
          <a:bodyPr/>
          <a:lstStyle/>
          <a:p>
            <a:pPr eaLnBrk="1" hangingPunct="1"/>
            <a:r>
              <a:rPr lang="en-GB" sz="3600" dirty="0" smtClean="0"/>
              <a:t>Research what the employer is looking for.</a:t>
            </a:r>
          </a:p>
          <a:p>
            <a:pPr eaLnBrk="1" hangingPunct="1"/>
            <a:r>
              <a:rPr lang="en-GB" sz="3600" dirty="0" smtClean="0"/>
              <a:t>Think about what you have to offer an employer.</a:t>
            </a:r>
          </a:p>
          <a:p>
            <a:pPr eaLnBrk="1" hangingPunct="1"/>
            <a:r>
              <a:rPr lang="en-GB" sz="3600" dirty="0" smtClean="0"/>
              <a:t>Target your CV to the specific job/company.</a:t>
            </a:r>
          </a:p>
          <a:p>
            <a:pPr eaLnBrk="1" hangingPunct="1"/>
            <a:r>
              <a:rPr lang="en-GB" sz="3600" dirty="0" smtClean="0"/>
              <a:t>Give yourself plenty of time to draft ad refine your CV</a:t>
            </a:r>
          </a:p>
          <a:p>
            <a:pPr eaLnBrk="1" hangingPunct="1"/>
            <a:endParaRPr lang="en-GB" sz="2000" dirty="0" smtClean="0"/>
          </a:p>
          <a:p>
            <a:pPr eaLnBrk="1" hangingPunct="1"/>
            <a:endParaRPr lang="en-GB" sz="2400" dirty="0" smtClean="0"/>
          </a:p>
        </p:txBody>
      </p:sp>
    </p:spTree>
    <p:custDataLst>
      <p:tags r:id="rId1"/>
    </p:custDataLst>
    <p:extLst>
      <p:ext uri="{BB962C8B-B14F-4D97-AF65-F5344CB8AC3E}">
        <p14:creationId xmlns:p14="http://schemas.microsoft.com/office/powerpoint/2010/main" val="3171028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3"/>
            <a:ext cx="8229600" cy="720080"/>
          </a:xfrm>
        </p:spPr>
        <p:txBody>
          <a:bodyPr>
            <a:normAutofit fontScale="90000"/>
          </a:bodyPr>
          <a:lstStyle/>
          <a:p>
            <a:r>
              <a:rPr lang="en-GB" dirty="0" smtClean="0">
                <a:solidFill>
                  <a:schemeClr val="bg1"/>
                </a:solidFill>
              </a:rPr>
              <a:t>Skills </a:t>
            </a:r>
            <a:endParaRPr lang="en-GB" dirty="0">
              <a:solidFill>
                <a:schemeClr val="bg1"/>
              </a:solidFill>
            </a:endParaRPr>
          </a:p>
        </p:txBody>
      </p:sp>
      <p:sp>
        <p:nvSpPr>
          <p:cNvPr id="3" name="Content Placeholder 2"/>
          <p:cNvSpPr>
            <a:spLocks noGrp="1"/>
          </p:cNvSpPr>
          <p:nvPr>
            <p:ph idx="1"/>
          </p:nvPr>
        </p:nvSpPr>
        <p:spPr>
          <a:xfrm>
            <a:off x="457200" y="1340768"/>
            <a:ext cx="8229600" cy="4405691"/>
          </a:xfrm>
        </p:spPr>
        <p:txBody>
          <a:bodyPr>
            <a:normAutofit fontScale="92500" lnSpcReduction="10000"/>
          </a:bodyPr>
          <a:lstStyle/>
          <a:p>
            <a:pPr marL="0" indent="0">
              <a:buNone/>
            </a:pPr>
            <a:r>
              <a:rPr lang="en-GB" dirty="0"/>
              <a:t>You need to evidence your ability and potential to the job – this is particularly important if you do not have relevant experience. </a:t>
            </a:r>
            <a:endParaRPr lang="en-GB" dirty="0" smtClean="0"/>
          </a:p>
          <a:p>
            <a:endParaRPr lang="en-GB" dirty="0"/>
          </a:p>
          <a:p>
            <a:pPr marL="0" indent="0">
              <a:buNone/>
            </a:pPr>
            <a:r>
              <a:rPr lang="en-GB" dirty="0"/>
              <a:t>Consider </a:t>
            </a:r>
            <a:r>
              <a:rPr lang="en-GB" dirty="0" smtClean="0"/>
              <a:t>what  </a:t>
            </a:r>
            <a:r>
              <a:rPr lang="en-GB" dirty="0"/>
              <a:t>skills the employer </a:t>
            </a:r>
            <a:r>
              <a:rPr lang="en-GB" dirty="0" smtClean="0"/>
              <a:t>might be looking for..</a:t>
            </a:r>
          </a:p>
          <a:p>
            <a:pPr marL="0" indent="0">
              <a:buNone/>
            </a:pPr>
            <a:r>
              <a:rPr lang="en-GB" dirty="0">
                <a:hlinkClick r:id="rId4"/>
              </a:rPr>
              <a:t>http://www.careerplayer.com/tips-and-advice/engineering/key-skills-for-engineering</a:t>
            </a:r>
            <a:r>
              <a:rPr lang="en-GB" dirty="0" smtClean="0">
                <a:hlinkClick r:id="rId4"/>
              </a:rPr>
              <a:t>/</a:t>
            </a:r>
            <a:r>
              <a:rPr lang="en-GB" dirty="0" smtClean="0"/>
              <a:t> </a:t>
            </a:r>
            <a:endParaRPr lang="en-GB" dirty="0"/>
          </a:p>
          <a:p>
            <a:pPr>
              <a:buFontTx/>
              <a:buNone/>
            </a:pPr>
            <a:r>
              <a:rPr lang="en-GB" dirty="0"/>
              <a:t>	</a:t>
            </a:r>
          </a:p>
          <a:p>
            <a:pPr marL="0" indent="0">
              <a:buNone/>
            </a:pPr>
            <a:endParaRPr lang="en-GB" dirty="0"/>
          </a:p>
        </p:txBody>
      </p:sp>
    </p:spTree>
    <p:custDataLst>
      <p:tags r:id="rId1"/>
    </p:custDataLst>
    <p:extLst>
      <p:ext uri="{BB962C8B-B14F-4D97-AF65-F5344CB8AC3E}">
        <p14:creationId xmlns:p14="http://schemas.microsoft.com/office/powerpoint/2010/main" val="1658846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Skills and Attributes</a:t>
            </a:r>
            <a:endParaRPr lang="en-GB" dirty="0">
              <a:solidFill>
                <a:schemeClr val="bg1"/>
              </a:solidFill>
            </a:endParaRPr>
          </a:p>
        </p:txBody>
      </p:sp>
      <p:sp>
        <p:nvSpPr>
          <p:cNvPr id="3" name="Content Placeholder 2"/>
          <p:cNvSpPr>
            <a:spLocks noGrp="1"/>
          </p:cNvSpPr>
          <p:nvPr>
            <p:ph idx="1"/>
          </p:nvPr>
        </p:nvSpPr>
        <p:spPr>
          <a:xfrm>
            <a:off x="467544" y="1124744"/>
            <a:ext cx="8229600" cy="4752528"/>
          </a:xfrm>
        </p:spPr>
        <p:txBody>
          <a:bodyPr numCol="2"/>
          <a:lstStyle/>
          <a:p>
            <a:pPr lvl="0"/>
            <a:r>
              <a:rPr lang="en-GB" sz="2800" dirty="0"/>
              <a:t>Communication</a:t>
            </a:r>
          </a:p>
          <a:p>
            <a:pPr lvl="0"/>
            <a:r>
              <a:rPr lang="en-GB" sz="2800" dirty="0"/>
              <a:t>Teamwork</a:t>
            </a:r>
          </a:p>
          <a:p>
            <a:pPr lvl="0"/>
            <a:r>
              <a:rPr lang="en-GB" sz="2800" dirty="0"/>
              <a:t>Leadership</a:t>
            </a:r>
          </a:p>
          <a:p>
            <a:pPr lvl="0"/>
            <a:r>
              <a:rPr lang="en-GB" sz="2800" dirty="0" smtClean="0"/>
              <a:t>Problem </a:t>
            </a:r>
            <a:r>
              <a:rPr lang="en-GB" sz="2800" dirty="0"/>
              <a:t>Solving</a:t>
            </a:r>
          </a:p>
          <a:p>
            <a:pPr lvl="0"/>
            <a:r>
              <a:rPr lang="en-GB" sz="2800" dirty="0"/>
              <a:t>Flexibility/Adaptability</a:t>
            </a:r>
          </a:p>
          <a:p>
            <a:pPr marL="0" lvl="0" indent="0">
              <a:buNone/>
            </a:pPr>
            <a:endParaRPr lang="en-GB" sz="2800" dirty="0" smtClean="0">
              <a:hlinkClick r:id="rId4"/>
            </a:endParaRPr>
          </a:p>
          <a:p>
            <a:pPr marL="0" lvl="0" indent="0" algn="ctr">
              <a:buNone/>
            </a:pPr>
            <a:r>
              <a:rPr lang="en-GB" sz="2800" dirty="0" err="1" smtClean="0">
                <a:hlinkClick r:id="rId4"/>
              </a:rPr>
              <a:t>TARGETjobs</a:t>
            </a:r>
            <a:endParaRPr lang="en-GB" sz="2800" dirty="0" smtClean="0"/>
          </a:p>
          <a:p>
            <a:pPr lvl="0"/>
            <a:endParaRPr lang="en-GB" sz="2800" dirty="0" smtClean="0"/>
          </a:p>
          <a:p>
            <a:pPr lvl="0"/>
            <a:endParaRPr lang="en-GB" sz="2800" dirty="0" smtClean="0"/>
          </a:p>
          <a:p>
            <a:pPr lvl="0"/>
            <a:endParaRPr lang="en-GB" sz="2800" dirty="0"/>
          </a:p>
          <a:p>
            <a:pPr lvl="0"/>
            <a:r>
              <a:rPr lang="en-GB" sz="2800" dirty="0" smtClean="0"/>
              <a:t>Commitment/Motivation</a:t>
            </a:r>
            <a:endParaRPr lang="en-GB" sz="2800" dirty="0"/>
          </a:p>
          <a:p>
            <a:pPr lvl="0"/>
            <a:r>
              <a:rPr lang="en-GB" sz="2800" dirty="0" smtClean="0"/>
              <a:t>Relationships</a:t>
            </a:r>
          </a:p>
          <a:p>
            <a:pPr lvl="0"/>
            <a:r>
              <a:rPr lang="en-GB" sz="2800" dirty="0" smtClean="0"/>
              <a:t>Planning</a:t>
            </a:r>
            <a:endParaRPr lang="en-GB" sz="2800" dirty="0"/>
          </a:p>
          <a:p>
            <a:pPr lvl="0"/>
            <a:r>
              <a:rPr lang="en-GB" sz="2800" dirty="0" smtClean="0"/>
              <a:t>Analytical Ability</a:t>
            </a:r>
          </a:p>
          <a:p>
            <a:pPr lvl="0"/>
            <a:r>
              <a:rPr lang="en-GB" sz="2800" dirty="0" smtClean="0"/>
              <a:t>Negotiation</a:t>
            </a:r>
          </a:p>
          <a:p>
            <a:pPr lvl="0"/>
            <a:endParaRPr lang="en-GB" sz="2800" dirty="0" smtClean="0"/>
          </a:p>
          <a:p>
            <a:pPr marL="0" lvl="0" indent="0">
              <a:buNone/>
            </a:pPr>
            <a:endParaRPr lang="en-GB" sz="2800" dirty="0" smtClean="0"/>
          </a:p>
          <a:p>
            <a:pPr lvl="0"/>
            <a:endParaRPr lang="en-GB" sz="2800" dirty="0"/>
          </a:p>
          <a:p>
            <a:pPr marL="0" indent="0">
              <a:buNone/>
            </a:pPr>
            <a:endParaRPr lang="en-GB" sz="2800" dirty="0"/>
          </a:p>
        </p:txBody>
      </p:sp>
    </p:spTree>
    <p:custDataLst>
      <p:tags r:id="rId1"/>
    </p:custDataLst>
    <p:extLst>
      <p:ext uri="{BB962C8B-B14F-4D97-AF65-F5344CB8AC3E}">
        <p14:creationId xmlns:p14="http://schemas.microsoft.com/office/powerpoint/2010/main" val="1373086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95536" y="188640"/>
            <a:ext cx="8229600" cy="64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GB" dirty="0" smtClean="0">
                <a:solidFill>
                  <a:schemeClr val="bg1"/>
                </a:solidFill>
              </a:rPr>
              <a:t>Identifying your skills</a:t>
            </a:r>
            <a:endParaRPr lang="en-GB" dirty="0">
              <a:solidFill>
                <a:schemeClr val="bg1"/>
              </a:solidFill>
            </a:endParaRP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63688" y="1052737"/>
            <a:ext cx="5760639" cy="4752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1484784"/>
            <a:ext cx="1008112" cy="646331"/>
          </a:xfrm>
          <a:prstGeom prst="rect">
            <a:avLst/>
          </a:prstGeom>
          <a:noFill/>
        </p:spPr>
        <p:txBody>
          <a:bodyPr wrap="square" rtlCol="0">
            <a:spAutoFit/>
          </a:bodyPr>
          <a:lstStyle/>
          <a:p>
            <a:r>
              <a:rPr lang="en-GB" dirty="0" smtClean="0"/>
              <a:t>Football team</a:t>
            </a:r>
            <a:endParaRPr lang="en-GB" dirty="0"/>
          </a:p>
        </p:txBody>
      </p:sp>
      <p:sp>
        <p:nvSpPr>
          <p:cNvPr id="3" name="TextBox 2"/>
          <p:cNvSpPr txBox="1"/>
          <p:nvPr/>
        </p:nvSpPr>
        <p:spPr>
          <a:xfrm>
            <a:off x="4139952" y="1807949"/>
            <a:ext cx="1080120" cy="646331"/>
          </a:xfrm>
          <a:prstGeom prst="rect">
            <a:avLst/>
          </a:prstGeom>
          <a:noFill/>
        </p:spPr>
        <p:txBody>
          <a:bodyPr wrap="square" rtlCol="0">
            <a:spAutoFit/>
          </a:bodyPr>
          <a:lstStyle/>
          <a:p>
            <a:r>
              <a:rPr lang="en-GB" dirty="0" smtClean="0"/>
              <a:t>Group project</a:t>
            </a:r>
            <a:endParaRPr lang="en-GB" dirty="0"/>
          </a:p>
        </p:txBody>
      </p:sp>
      <p:sp>
        <p:nvSpPr>
          <p:cNvPr id="6" name="TextBox 5"/>
          <p:cNvSpPr txBox="1"/>
          <p:nvPr/>
        </p:nvSpPr>
        <p:spPr>
          <a:xfrm>
            <a:off x="6084168" y="1484784"/>
            <a:ext cx="1080120" cy="369332"/>
          </a:xfrm>
          <a:prstGeom prst="rect">
            <a:avLst/>
          </a:prstGeom>
          <a:noFill/>
        </p:spPr>
        <p:txBody>
          <a:bodyPr wrap="square" rtlCol="0">
            <a:spAutoFit/>
          </a:bodyPr>
          <a:lstStyle/>
          <a:p>
            <a:r>
              <a:rPr lang="en-GB" dirty="0" smtClean="0"/>
              <a:t>Tesco!</a:t>
            </a:r>
            <a:endParaRPr lang="en-GB" dirty="0"/>
          </a:p>
        </p:txBody>
      </p:sp>
    </p:spTree>
    <p:custDataLst>
      <p:tags r:id="rId1"/>
    </p:custDataLst>
    <p:extLst>
      <p:ext uri="{BB962C8B-B14F-4D97-AF65-F5344CB8AC3E}">
        <p14:creationId xmlns:p14="http://schemas.microsoft.com/office/powerpoint/2010/main" val="19998771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c7955b-6c4f-431a-88bb-b6057265df21"/>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fe After Gray's Fashion &amp; Textiles Feb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RGU Rivers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Life After Gray's Fashion &amp; Textiles Feb 2015</Template>
  <TotalTime>4179</TotalTime>
  <Words>3261</Words>
  <Application>Microsoft Office PowerPoint</Application>
  <PresentationFormat>On-screen Show (4:3)</PresentationFormat>
  <Paragraphs>352</Paragraphs>
  <Slides>48</Slides>
  <Notes>40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Arial</vt:lpstr>
      <vt:lpstr>Calibri</vt:lpstr>
      <vt:lpstr>Times</vt:lpstr>
      <vt:lpstr>Life After Gray's Fashion &amp; Textiles Feb 2015</vt:lpstr>
      <vt:lpstr>RGU Riverside</vt:lpstr>
      <vt:lpstr> Preparation for Placement Skills, CVs and Interviews</vt:lpstr>
      <vt:lpstr>Outline</vt:lpstr>
      <vt:lpstr>Careers &amp; Employability Centre</vt:lpstr>
      <vt:lpstr>My Career Toolkit</vt:lpstr>
      <vt:lpstr>Your course specific resources</vt:lpstr>
      <vt:lpstr>CV Preparation</vt:lpstr>
      <vt:lpstr>Skills </vt:lpstr>
      <vt:lpstr>Skills and Attributes</vt:lpstr>
      <vt:lpstr>PowerPoint Presentation</vt:lpstr>
      <vt:lpstr>Identify your skills</vt:lpstr>
      <vt:lpstr>CV advice - Video</vt:lpstr>
      <vt:lpstr>CV topic </vt:lpstr>
      <vt:lpstr>Effective Applications</vt:lpstr>
      <vt:lpstr> What  type of CV?  </vt:lpstr>
      <vt:lpstr>What type of CV?</vt:lpstr>
      <vt:lpstr>CV tips</vt:lpstr>
      <vt:lpstr>How to impress - Objective</vt:lpstr>
      <vt:lpstr>It’s how you say it..</vt:lpstr>
      <vt:lpstr>Selling yourself effectively</vt:lpstr>
      <vt:lpstr>How to impress - achievements</vt:lpstr>
      <vt:lpstr>Use STAR! </vt:lpstr>
      <vt:lpstr>STAR example</vt:lpstr>
      <vt:lpstr>STAR Example 2</vt:lpstr>
      <vt:lpstr>The Good, the  Bad  &amp; the Ugly!</vt:lpstr>
      <vt:lpstr>The Good, the  Bad  &amp; the Ugly!</vt:lpstr>
      <vt:lpstr>The Good, the  Bad  &amp; the Ugly!</vt:lpstr>
      <vt:lpstr>The Good, the  Bad  &amp; the Ugly!</vt:lpstr>
      <vt:lpstr>PowerPoint Presentation</vt:lpstr>
      <vt:lpstr>My Career Toolkit Topic</vt:lpstr>
      <vt:lpstr>Cover Letter..why you need one</vt:lpstr>
      <vt:lpstr>Cover letter - layout</vt:lpstr>
      <vt:lpstr>Content</vt:lpstr>
      <vt:lpstr>Applying via email</vt:lpstr>
      <vt:lpstr>PowerPoint Presentation</vt:lpstr>
      <vt:lpstr>The final check</vt:lpstr>
      <vt:lpstr>Interviews and Assessment Centres</vt:lpstr>
      <vt:lpstr>Interviews</vt:lpstr>
      <vt:lpstr>Interview Questions</vt:lpstr>
      <vt:lpstr>Where to start your placement search</vt:lpstr>
      <vt:lpstr>My Career Toolkit Topic</vt:lpstr>
      <vt:lpstr>PowerPoint Presentation</vt:lpstr>
      <vt:lpstr>Social Media Networks</vt:lpstr>
      <vt:lpstr>RGU Social Networks</vt:lpstr>
      <vt:lpstr>PowerPoint Presentation</vt:lpstr>
      <vt:lpstr>Take a moment</vt:lpstr>
      <vt:lpstr>What now?</vt:lpstr>
      <vt:lpstr>Keep in touch</vt:lpstr>
      <vt:lpstr>Any questions?</vt:lpstr>
    </vt:vector>
  </TitlesOfParts>
  <Company>Robert Gordon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After Gray’s  Fashion &amp; Textiles February 2015</dc:title>
  <dc:creator>Kate Hogg (csa)</dc:creator>
  <cp:lastModifiedBy>Tam</cp:lastModifiedBy>
  <cp:revision>225</cp:revision>
  <cp:lastPrinted>2015-10-06T08:40:56Z</cp:lastPrinted>
  <dcterms:created xsi:type="dcterms:W3CDTF">2015-04-20T09:16:15Z</dcterms:created>
  <dcterms:modified xsi:type="dcterms:W3CDTF">2015-11-19T05:00:54Z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7657206C-0390-4422-A4BB-A3908668EDC7</vt:lpwstr>
  </property>
  <property fmtid="{D5CDD505-2E9C-101B-9397-08002B2CF9AE}" pid="3" name="ArticulatePath">
    <vt:lpwstr>RGU NEW LOG  PP Template</vt:lpwstr>
  </property>
</Properties>
</file>